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49"/>
  </p:notesMasterIdLst>
  <p:handoutMasterIdLst>
    <p:handoutMasterId r:id="rId50"/>
  </p:handoutMasterIdLst>
  <p:sldIdLst>
    <p:sldId id="256" r:id="rId2"/>
    <p:sldId id="521" r:id="rId3"/>
    <p:sldId id="495" r:id="rId4"/>
    <p:sldId id="486" r:id="rId5"/>
    <p:sldId id="257" r:id="rId6"/>
    <p:sldId id="399" r:id="rId7"/>
    <p:sldId id="297" r:id="rId8"/>
    <p:sldId id="359" r:id="rId9"/>
    <p:sldId id="504" r:id="rId10"/>
    <p:sldId id="510" r:id="rId11"/>
    <p:sldId id="511" r:id="rId12"/>
    <p:sldId id="512" r:id="rId13"/>
    <p:sldId id="516" r:id="rId14"/>
    <p:sldId id="517" r:id="rId15"/>
    <p:sldId id="520" r:id="rId16"/>
    <p:sldId id="519" r:id="rId17"/>
    <p:sldId id="518" r:id="rId18"/>
    <p:sldId id="475" r:id="rId19"/>
    <p:sldId id="503" r:id="rId20"/>
    <p:sldId id="506" r:id="rId21"/>
    <p:sldId id="507" r:id="rId22"/>
    <p:sldId id="307" r:id="rId23"/>
    <p:sldId id="271" r:id="rId24"/>
    <p:sldId id="467" r:id="rId25"/>
    <p:sldId id="505" r:id="rId26"/>
    <p:sldId id="468" r:id="rId27"/>
    <p:sldId id="522" r:id="rId28"/>
    <p:sldId id="497" r:id="rId29"/>
    <p:sldId id="498" r:id="rId30"/>
    <p:sldId id="523" r:id="rId31"/>
    <p:sldId id="524" r:id="rId32"/>
    <p:sldId id="514" r:id="rId33"/>
    <p:sldId id="513" r:id="rId34"/>
    <p:sldId id="515" r:id="rId35"/>
    <p:sldId id="500" r:id="rId36"/>
    <p:sldId id="358" r:id="rId37"/>
    <p:sldId id="488" r:id="rId38"/>
    <p:sldId id="489" r:id="rId39"/>
    <p:sldId id="469" r:id="rId40"/>
    <p:sldId id="490" r:id="rId41"/>
    <p:sldId id="487" r:id="rId42"/>
    <p:sldId id="502" r:id="rId43"/>
    <p:sldId id="525" r:id="rId44"/>
    <p:sldId id="508" r:id="rId45"/>
    <p:sldId id="509" r:id="rId46"/>
    <p:sldId id="288" r:id="rId47"/>
    <p:sldId id="418" r:id="rId4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587" autoAdjust="0"/>
    <p:restoredTop sz="86437" autoAdjust="0"/>
  </p:normalViewPr>
  <p:slideViewPr>
    <p:cSldViewPr>
      <p:cViewPr varScale="1">
        <p:scale>
          <a:sx n="100" d="100"/>
          <a:sy n="100" d="100"/>
        </p:scale>
        <p:origin x="-194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64" y="29474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701B8B-B796-4148-B4EC-5B2043D61454}" type="doc">
      <dgm:prSet loTypeId="urn:microsoft.com/office/officeart/2005/8/layout/vList6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99F4292C-7703-47C1-AE6D-3F277ADC1353}">
      <dgm:prSet phldrT="[Текст]" custT="1"/>
      <dgm:spPr/>
      <dgm:t>
        <a:bodyPr/>
        <a:lstStyle/>
        <a:p>
          <a:r>
            <a: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Жилищный фонд</a:t>
          </a:r>
          <a:endParaRPr lang="ru-RU" sz="28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D6641A18-5AE7-48D6-96D4-8254869062C0}" type="parTrans" cxnId="{11456578-41F9-4D11-BDF6-0DE826612BF3}">
      <dgm:prSet/>
      <dgm:spPr/>
      <dgm:t>
        <a:bodyPr/>
        <a:lstStyle/>
        <a:p>
          <a:endParaRPr lang="ru-RU"/>
        </a:p>
      </dgm:t>
    </dgm:pt>
    <dgm:pt modelId="{5194D70F-D0DE-4D65-ACFF-DABE299C4DA7}" type="sibTrans" cxnId="{11456578-41F9-4D11-BDF6-0DE826612BF3}">
      <dgm:prSet/>
      <dgm:spPr/>
      <dgm:t>
        <a:bodyPr/>
        <a:lstStyle/>
        <a:p>
          <a:endParaRPr lang="ru-RU"/>
        </a:p>
      </dgm:t>
    </dgm:pt>
    <dgm:pt modelId="{863EA6A4-16CD-402F-959C-F720FF30759E}">
      <dgm:prSet phldrT="[Текст]" custT="1"/>
      <dgm:spPr/>
      <dgm:t>
        <a:bodyPr/>
        <a:lstStyle/>
        <a:p>
          <a:r>
            <a:rPr lang="ru-RU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Водоснабжение</a:t>
          </a:r>
        </a:p>
        <a:p>
          <a:r>
            <a:rPr lang="ru-RU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Водоотведение</a:t>
          </a:r>
          <a:endParaRPr lang="ru-RU" sz="32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71642933-DFB2-414A-8CDB-FF45122CFDEB}" type="parTrans" cxnId="{CB39F1C6-9FCD-4A0A-A32D-7811F9EA9383}">
      <dgm:prSet/>
      <dgm:spPr/>
      <dgm:t>
        <a:bodyPr/>
        <a:lstStyle/>
        <a:p>
          <a:endParaRPr lang="ru-RU"/>
        </a:p>
      </dgm:t>
    </dgm:pt>
    <dgm:pt modelId="{A6BF011A-5070-47FB-A3E3-ACF09949B80B}" type="sibTrans" cxnId="{CB39F1C6-9FCD-4A0A-A32D-7811F9EA9383}">
      <dgm:prSet/>
      <dgm:spPr/>
      <dgm:t>
        <a:bodyPr/>
        <a:lstStyle/>
        <a:p>
          <a:endParaRPr lang="ru-RU"/>
        </a:p>
      </dgm:t>
    </dgm:pt>
    <dgm:pt modelId="{A264B57A-66BF-4C37-B6A4-7CF056171A7E}">
      <dgm:prSet custT="1"/>
      <dgm:spPr/>
      <dgm:t>
        <a:bodyPr/>
        <a:lstStyle/>
        <a:p>
          <a:r>
            <a:rPr lang="ru-RU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Сбор ТКО</a:t>
          </a:r>
          <a:endParaRPr lang="ru-RU" sz="32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6D7D1A6E-311F-4B1C-906D-4737085090E5}" type="parTrans" cxnId="{8F9EF65E-BAD6-42F6-81F5-8FB31D9FA7B9}">
      <dgm:prSet/>
      <dgm:spPr/>
      <dgm:t>
        <a:bodyPr/>
        <a:lstStyle/>
        <a:p>
          <a:endParaRPr lang="ru-RU"/>
        </a:p>
      </dgm:t>
    </dgm:pt>
    <dgm:pt modelId="{12B170DE-A6F5-4C92-8E79-B0144ECDF06C}" type="sibTrans" cxnId="{8F9EF65E-BAD6-42F6-81F5-8FB31D9FA7B9}">
      <dgm:prSet/>
      <dgm:spPr/>
      <dgm:t>
        <a:bodyPr/>
        <a:lstStyle/>
        <a:p>
          <a:endParaRPr lang="ru-RU"/>
        </a:p>
      </dgm:t>
    </dgm:pt>
    <dgm:pt modelId="{14BF4EB0-DF9A-4014-8947-E0E9946BE82C}">
      <dgm:prSet phldrT="[Текст]" custT="1"/>
      <dgm:spPr/>
      <dgm:t>
        <a:bodyPr/>
        <a:lstStyle/>
        <a:p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5170EB55-BE14-4D18-B6BF-6959B8D4F7C5}" type="parTrans" cxnId="{3A2C48C6-3CB9-404F-B636-5DA939F69658}">
      <dgm:prSet/>
      <dgm:spPr/>
      <dgm:t>
        <a:bodyPr/>
        <a:lstStyle/>
        <a:p>
          <a:endParaRPr lang="ru-RU"/>
        </a:p>
      </dgm:t>
    </dgm:pt>
    <dgm:pt modelId="{8A09F614-CBC2-498F-ACF3-312D25A6355A}" type="sibTrans" cxnId="{3A2C48C6-3CB9-404F-B636-5DA939F69658}">
      <dgm:prSet/>
      <dgm:spPr/>
      <dgm:t>
        <a:bodyPr/>
        <a:lstStyle/>
        <a:p>
          <a:endParaRPr lang="ru-RU"/>
        </a:p>
      </dgm:t>
    </dgm:pt>
    <dgm:pt modelId="{69D2B08E-76DF-47B8-A798-23338611DFAD}">
      <dgm:prSet phldrT="[Текст]" custT="1"/>
      <dgm:spPr/>
      <dgm:t>
        <a:bodyPr/>
        <a:lstStyle/>
        <a:p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6E6174F6-ECD2-4565-8723-4368B744C38D}" type="parTrans" cxnId="{5E8AB439-B51E-4273-88C4-932527E27E53}">
      <dgm:prSet/>
      <dgm:spPr/>
      <dgm:t>
        <a:bodyPr/>
        <a:lstStyle/>
        <a:p>
          <a:endParaRPr lang="ru-RU"/>
        </a:p>
      </dgm:t>
    </dgm:pt>
    <dgm:pt modelId="{59A04E14-9C98-4768-B1D5-59246E3FA108}" type="sibTrans" cxnId="{5E8AB439-B51E-4273-88C4-932527E27E53}">
      <dgm:prSet/>
      <dgm:spPr/>
      <dgm:t>
        <a:bodyPr/>
        <a:lstStyle/>
        <a:p>
          <a:endParaRPr lang="ru-RU"/>
        </a:p>
      </dgm:t>
    </dgm:pt>
    <dgm:pt modelId="{5827EACA-87DA-4D0F-AB33-C07F8EA6CF8E}">
      <dgm:prSet phldrT="[Текст]" custT="1"/>
      <dgm:spPr/>
      <dgm:t>
        <a:bodyPr/>
        <a:lstStyle/>
        <a:p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D3208F47-2E32-49C8-8373-DF23308637D6}" type="parTrans" cxnId="{2A147382-B06D-4A1F-AF39-B5BC6BB99690}">
      <dgm:prSet/>
      <dgm:spPr/>
      <dgm:t>
        <a:bodyPr/>
        <a:lstStyle/>
        <a:p>
          <a:endParaRPr lang="ru-RU"/>
        </a:p>
      </dgm:t>
    </dgm:pt>
    <dgm:pt modelId="{C2195D9A-582A-4412-B6B0-A8FE9B1E8FD2}" type="sibTrans" cxnId="{2A147382-B06D-4A1F-AF39-B5BC6BB99690}">
      <dgm:prSet/>
      <dgm:spPr/>
      <dgm:t>
        <a:bodyPr/>
        <a:lstStyle/>
        <a:p>
          <a:endParaRPr lang="ru-RU"/>
        </a:p>
      </dgm:t>
    </dgm:pt>
    <dgm:pt modelId="{0853C688-9678-42CC-B2BA-42D16FEDADA5}">
      <dgm:prSet phldrT="[Текст]" custT="1"/>
      <dgm:spPr/>
      <dgm:t>
        <a:bodyPr/>
        <a:lstStyle/>
        <a:p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02184AA3-B98A-4924-849A-C580A7D34C27}" type="parTrans" cxnId="{6B24337E-27A5-435D-8B4F-A9E50053B7D6}">
      <dgm:prSet/>
      <dgm:spPr/>
      <dgm:t>
        <a:bodyPr/>
        <a:lstStyle/>
        <a:p>
          <a:endParaRPr lang="ru-RU"/>
        </a:p>
      </dgm:t>
    </dgm:pt>
    <dgm:pt modelId="{329C2FEB-4D6A-4775-98DD-C97DDFF075ED}" type="sibTrans" cxnId="{6B24337E-27A5-435D-8B4F-A9E50053B7D6}">
      <dgm:prSet/>
      <dgm:spPr/>
      <dgm:t>
        <a:bodyPr/>
        <a:lstStyle/>
        <a:p>
          <a:endParaRPr lang="ru-RU"/>
        </a:p>
      </dgm:t>
    </dgm:pt>
    <dgm:pt modelId="{761B2464-C566-4E41-B003-BE24868D002B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МУП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Олонецкого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 района «Расчетно-ресурсный центр».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F3FFDE8F-A4C7-47FE-A72B-36632DB3A400}" type="parTrans" cxnId="{5312F07C-7EE6-4104-9796-A4A2480F5C59}">
      <dgm:prSet/>
      <dgm:spPr/>
      <dgm:t>
        <a:bodyPr/>
        <a:lstStyle/>
        <a:p>
          <a:endParaRPr lang="ru-RU"/>
        </a:p>
      </dgm:t>
    </dgm:pt>
    <dgm:pt modelId="{1271B23D-031F-43C6-AD57-3405C9D8EE88}" type="sibTrans" cxnId="{5312F07C-7EE6-4104-9796-A4A2480F5C59}">
      <dgm:prSet/>
      <dgm:spPr/>
      <dgm:t>
        <a:bodyPr/>
        <a:lstStyle/>
        <a:p>
          <a:endParaRPr lang="ru-RU"/>
        </a:p>
      </dgm:t>
    </dgm:pt>
    <dgm:pt modelId="{B6EE2F9E-2BAC-4E70-B5A2-63DCFFEC868C}">
      <dgm:prSet custT="1"/>
      <dgm:spPr/>
      <dgm:t>
        <a:bodyPr/>
        <a:lstStyle/>
        <a:p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ООО «</a:t>
          </a:r>
          <a:r>
            <a:rPr lang="ru-RU" sz="2800" b="1" dirty="0" err="1" smtClean="0">
              <a:latin typeface="Times New Roman" pitchFamily="18" charset="0"/>
              <a:cs typeface="Times New Roman" pitchFamily="18" charset="0"/>
            </a:rPr>
            <a:t>Автоспецтранс</a:t>
          </a:r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»</a:t>
          </a:r>
          <a:endParaRPr lang="ru-RU" sz="2800" b="1" dirty="0">
            <a:latin typeface="Times New Roman" pitchFamily="18" charset="0"/>
            <a:cs typeface="Times New Roman" pitchFamily="18" charset="0"/>
          </a:endParaRPr>
        </a:p>
      </dgm:t>
    </dgm:pt>
    <dgm:pt modelId="{D234E9D2-DD3B-44AF-89F5-D99AC0AD0330}" type="parTrans" cxnId="{6CBBC69A-5153-4152-B6C3-B1144BF4DBF2}">
      <dgm:prSet/>
      <dgm:spPr/>
      <dgm:t>
        <a:bodyPr/>
        <a:lstStyle/>
        <a:p>
          <a:endParaRPr lang="ru-RU"/>
        </a:p>
      </dgm:t>
    </dgm:pt>
    <dgm:pt modelId="{588977AA-03EA-4EA0-B7AC-8558135BBF1D}" type="sibTrans" cxnId="{6CBBC69A-5153-4152-B6C3-B1144BF4DBF2}">
      <dgm:prSet/>
      <dgm:spPr/>
      <dgm:t>
        <a:bodyPr/>
        <a:lstStyle/>
        <a:p>
          <a:endParaRPr lang="ru-RU"/>
        </a:p>
      </dgm:t>
    </dgm:pt>
    <dgm:pt modelId="{5D1168B2-0D43-497D-87CC-82393DCBF9D7}">
      <dgm:prSet phldrT="[Текст]" custT="1"/>
      <dgm:spPr/>
      <dgm:t>
        <a:bodyPr/>
        <a:lstStyle/>
        <a:p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F253D46C-5B2B-4F15-8C14-7EF4DEA6A87C}" type="parTrans" cxnId="{A5EB958E-0E43-4982-AC2C-67E9A44ABF4A}">
      <dgm:prSet/>
      <dgm:spPr/>
      <dgm:t>
        <a:bodyPr/>
        <a:lstStyle/>
        <a:p>
          <a:endParaRPr lang="ru-RU"/>
        </a:p>
      </dgm:t>
    </dgm:pt>
    <dgm:pt modelId="{A3973E59-A39D-4130-983F-6EDF972D8E2D}" type="sibTrans" cxnId="{A5EB958E-0E43-4982-AC2C-67E9A44ABF4A}">
      <dgm:prSet/>
      <dgm:spPr/>
      <dgm:t>
        <a:bodyPr/>
        <a:lstStyle/>
        <a:p>
          <a:endParaRPr lang="ru-RU"/>
        </a:p>
      </dgm:t>
    </dgm:pt>
    <dgm:pt modelId="{BB0D452C-5140-4F3A-8028-E114520CD740}">
      <dgm:prSet phldrT="[Текст]" custT="1"/>
      <dgm:spPr/>
      <dgm:t>
        <a:bodyPr/>
        <a:lstStyle/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Непосредственное управление домов 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C2C8BA0D-DCBF-414A-B8CC-A0900AC1E56B}" type="parTrans" cxnId="{330B4741-E76D-4ED6-9BBA-30AF1961A100}">
      <dgm:prSet/>
      <dgm:spPr/>
      <dgm:t>
        <a:bodyPr/>
        <a:lstStyle/>
        <a:p>
          <a:endParaRPr lang="ru-RU"/>
        </a:p>
      </dgm:t>
    </dgm:pt>
    <dgm:pt modelId="{85F2FE48-3759-465B-8A2C-DCB0AAF9BDC0}" type="sibTrans" cxnId="{330B4741-E76D-4ED6-9BBA-30AF1961A100}">
      <dgm:prSet/>
      <dgm:spPr/>
      <dgm:t>
        <a:bodyPr/>
        <a:lstStyle/>
        <a:p>
          <a:endParaRPr lang="ru-RU"/>
        </a:p>
      </dgm:t>
    </dgm:pt>
    <dgm:pt modelId="{76719ED1-4977-4A06-97A2-979CADF939D5}" type="pres">
      <dgm:prSet presAssocID="{63701B8B-B796-4148-B4EC-5B2043D6145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4798FCE-D931-4DAE-A02C-055CFB40568D}" type="pres">
      <dgm:prSet presAssocID="{99F4292C-7703-47C1-AE6D-3F277ADC1353}" presName="linNode" presStyleCnt="0"/>
      <dgm:spPr/>
    </dgm:pt>
    <dgm:pt modelId="{8BBA2580-C523-4476-9B61-AB8E3BBFF42F}" type="pres">
      <dgm:prSet presAssocID="{99F4292C-7703-47C1-AE6D-3F277ADC1353}" presName="parentShp" presStyleLbl="node1" presStyleIdx="0" presStyleCnt="3" custScaleX="93721" custLinFactNeighborX="-3317" custLinFactNeighborY="22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D4AE56-03C7-41B5-8556-2D43C1C055D2}" type="pres">
      <dgm:prSet presAssocID="{99F4292C-7703-47C1-AE6D-3F277ADC1353}" presName="childShp" presStyleLbl="bgAccFollowNode1" presStyleIdx="0" presStyleCnt="3" custScaleY="109136" custLinFactNeighborX="2191" custLinFactNeighborY="45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64DBDC-42B9-4EFC-8D4C-205175A6AF06}" type="pres">
      <dgm:prSet presAssocID="{5194D70F-D0DE-4D65-ACFF-DABE299C4DA7}" presName="spacing" presStyleCnt="0"/>
      <dgm:spPr/>
    </dgm:pt>
    <dgm:pt modelId="{AFC72D9F-DAF6-4AD8-B906-A54FFE19867A}" type="pres">
      <dgm:prSet presAssocID="{863EA6A4-16CD-402F-959C-F720FF30759E}" presName="linNode" presStyleCnt="0"/>
      <dgm:spPr/>
    </dgm:pt>
    <dgm:pt modelId="{A4742FF0-DE03-4BAC-9E0A-644BD6DA1BA6}" type="pres">
      <dgm:prSet presAssocID="{863EA6A4-16CD-402F-959C-F720FF30759E}" presName="parentShp" presStyleLbl="node1" presStyleIdx="1" presStyleCnt="3" custScaleX="103889" custScaleY="51236" custLinFactNeighborX="-1729" custLinFactNeighborY="34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E14405-5086-4A95-B02D-45D99B911577}" type="pres">
      <dgm:prSet presAssocID="{863EA6A4-16CD-402F-959C-F720FF30759E}" presName="childShp" presStyleLbl="bgAccFollowNode1" presStyleIdx="1" presStyleCnt="3" custScaleX="93949" custScaleY="569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06CC12-657D-4948-9629-9BCDEDE4C2B2}" type="pres">
      <dgm:prSet presAssocID="{A6BF011A-5070-47FB-A3E3-ACF09949B80B}" presName="spacing" presStyleCnt="0"/>
      <dgm:spPr/>
    </dgm:pt>
    <dgm:pt modelId="{9099830F-951C-4121-B535-EB2687E25EFF}" type="pres">
      <dgm:prSet presAssocID="{A264B57A-66BF-4C37-B6A4-7CF056171A7E}" presName="linNode" presStyleCnt="0"/>
      <dgm:spPr/>
    </dgm:pt>
    <dgm:pt modelId="{06518BEF-1322-4DB8-ABA3-7AC928897EC9}" type="pres">
      <dgm:prSet presAssocID="{A264B57A-66BF-4C37-B6A4-7CF056171A7E}" presName="parentShp" presStyleLbl="node1" presStyleIdx="2" presStyleCnt="3" custScaleX="98660" custScaleY="584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F6BA91-0169-4E16-BFCE-48346443BA0F}" type="pres">
      <dgm:prSet presAssocID="{A264B57A-66BF-4C37-B6A4-7CF056171A7E}" presName="childShp" presStyleLbl="bgAccFollowNode1" presStyleIdx="2" presStyleCnt="3" custScaleX="101403" custScaleY="649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107C417-8826-468A-A485-8A87885ACED1}" type="presOf" srcId="{5D1168B2-0D43-497D-87CC-82393DCBF9D7}" destId="{A4D4AE56-03C7-41B5-8556-2D43C1C055D2}" srcOrd="0" destOrd="2" presId="urn:microsoft.com/office/officeart/2005/8/layout/vList6"/>
    <dgm:cxn modelId="{6B24337E-27A5-435D-8B4F-A9E50053B7D6}" srcId="{99F4292C-7703-47C1-AE6D-3F277ADC1353}" destId="{0853C688-9678-42CC-B2BA-42D16FEDADA5}" srcOrd="0" destOrd="0" parTransId="{02184AA3-B98A-4924-849A-C580A7D34C27}" sibTransId="{329C2FEB-4D6A-4775-98DD-C97DDFF075ED}"/>
    <dgm:cxn modelId="{399E9FC3-E66E-464B-8B52-44EE8D1B3845}" type="presOf" srcId="{14BF4EB0-DF9A-4014-8947-E0E9946BE82C}" destId="{FEE14405-5086-4A95-B02D-45D99B911577}" srcOrd="0" destOrd="3" presId="urn:microsoft.com/office/officeart/2005/8/layout/vList6"/>
    <dgm:cxn modelId="{DF2A1F2F-831C-4774-B7F6-5E245B89B9C6}" type="presOf" srcId="{BB0D452C-5140-4F3A-8028-E114520CD740}" destId="{A4D4AE56-03C7-41B5-8556-2D43C1C055D2}" srcOrd="0" destOrd="1" presId="urn:microsoft.com/office/officeart/2005/8/layout/vList6"/>
    <dgm:cxn modelId="{0FBA9068-36F7-426E-8288-021397C5A28D}" type="presOf" srcId="{761B2464-C566-4E41-B003-BE24868D002B}" destId="{FEE14405-5086-4A95-B02D-45D99B911577}" srcOrd="0" destOrd="0" presId="urn:microsoft.com/office/officeart/2005/8/layout/vList6"/>
    <dgm:cxn modelId="{15FBF6C8-F2DB-44E5-8D83-AAC40FAFA364}" type="presOf" srcId="{B6EE2F9E-2BAC-4E70-B5A2-63DCFFEC868C}" destId="{FDF6BA91-0169-4E16-BFCE-48346443BA0F}" srcOrd="0" destOrd="0" presId="urn:microsoft.com/office/officeart/2005/8/layout/vList6"/>
    <dgm:cxn modelId="{6CBBC69A-5153-4152-B6C3-B1144BF4DBF2}" srcId="{A264B57A-66BF-4C37-B6A4-7CF056171A7E}" destId="{B6EE2F9E-2BAC-4E70-B5A2-63DCFFEC868C}" srcOrd="0" destOrd="0" parTransId="{D234E9D2-DD3B-44AF-89F5-D99AC0AD0330}" sibTransId="{588977AA-03EA-4EA0-B7AC-8558135BBF1D}"/>
    <dgm:cxn modelId="{3A2C48C6-3CB9-404F-B636-5DA939F69658}" srcId="{863EA6A4-16CD-402F-959C-F720FF30759E}" destId="{14BF4EB0-DF9A-4014-8947-E0E9946BE82C}" srcOrd="3" destOrd="0" parTransId="{5170EB55-BE14-4D18-B6BF-6959B8D4F7C5}" sibTransId="{8A09F614-CBC2-498F-ACF3-312D25A6355A}"/>
    <dgm:cxn modelId="{A5EB958E-0E43-4982-AC2C-67E9A44ABF4A}" srcId="{99F4292C-7703-47C1-AE6D-3F277ADC1353}" destId="{5D1168B2-0D43-497D-87CC-82393DCBF9D7}" srcOrd="2" destOrd="0" parTransId="{F253D46C-5B2B-4F15-8C14-7EF4DEA6A87C}" sibTransId="{A3973E59-A39D-4130-983F-6EDF972D8E2D}"/>
    <dgm:cxn modelId="{B21B8BFD-BCED-4B27-82DC-3E5F491C5DB2}" type="presOf" srcId="{5827EACA-87DA-4D0F-AB33-C07F8EA6CF8E}" destId="{FEE14405-5086-4A95-B02D-45D99B911577}" srcOrd="0" destOrd="1" presId="urn:microsoft.com/office/officeart/2005/8/layout/vList6"/>
    <dgm:cxn modelId="{2A147382-B06D-4A1F-AF39-B5BC6BB99690}" srcId="{863EA6A4-16CD-402F-959C-F720FF30759E}" destId="{5827EACA-87DA-4D0F-AB33-C07F8EA6CF8E}" srcOrd="1" destOrd="0" parTransId="{D3208F47-2E32-49C8-8373-DF23308637D6}" sibTransId="{C2195D9A-582A-4412-B6B0-A8FE9B1E8FD2}"/>
    <dgm:cxn modelId="{70A3FD3B-B53E-4576-B53F-6DF0F9FE3A7B}" type="presOf" srcId="{A264B57A-66BF-4C37-B6A4-7CF056171A7E}" destId="{06518BEF-1322-4DB8-ABA3-7AC928897EC9}" srcOrd="0" destOrd="0" presId="urn:microsoft.com/office/officeart/2005/8/layout/vList6"/>
    <dgm:cxn modelId="{8F9EF65E-BAD6-42F6-81F5-8FB31D9FA7B9}" srcId="{63701B8B-B796-4148-B4EC-5B2043D61454}" destId="{A264B57A-66BF-4C37-B6A4-7CF056171A7E}" srcOrd="2" destOrd="0" parTransId="{6D7D1A6E-311F-4B1C-906D-4737085090E5}" sibTransId="{12B170DE-A6F5-4C92-8E79-B0144ECDF06C}"/>
    <dgm:cxn modelId="{11456578-41F9-4D11-BDF6-0DE826612BF3}" srcId="{63701B8B-B796-4148-B4EC-5B2043D61454}" destId="{99F4292C-7703-47C1-AE6D-3F277ADC1353}" srcOrd="0" destOrd="0" parTransId="{D6641A18-5AE7-48D6-96D4-8254869062C0}" sibTransId="{5194D70F-D0DE-4D65-ACFF-DABE299C4DA7}"/>
    <dgm:cxn modelId="{5E8AB439-B51E-4273-88C4-932527E27E53}" srcId="{863EA6A4-16CD-402F-959C-F720FF30759E}" destId="{69D2B08E-76DF-47B8-A798-23338611DFAD}" srcOrd="2" destOrd="0" parTransId="{6E6174F6-ECD2-4565-8723-4368B744C38D}" sibTransId="{59A04E14-9C98-4768-B1D5-59246E3FA108}"/>
    <dgm:cxn modelId="{330B4741-E76D-4ED6-9BBA-30AF1961A100}" srcId="{99F4292C-7703-47C1-AE6D-3F277ADC1353}" destId="{BB0D452C-5140-4F3A-8028-E114520CD740}" srcOrd="1" destOrd="0" parTransId="{C2C8BA0D-DCBF-414A-B8CC-A0900AC1E56B}" sibTransId="{85F2FE48-3759-465B-8A2C-DCB0AAF9BDC0}"/>
    <dgm:cxn modelId="{89BEC802-E982-4463-8185-2B781FEAB01E}" type="presOf" srcId="{63701B8B-B796-4148-B4EC-5B2043D61454}" destId="{76719ED1-4977-4A06-97A2-979CADF939D5}" srcOrd="0" destOrd="0" presId="urn:microsoft.com/office/officeart/2005/8/layout/vList6"/>
    <dgm:cxn modelId="{056EBED2-8FF7-414A-A9D2-7F01D8A3103C}" type="presOf" srcId="{0853C688-9678-42CC-B2BA-42D16FEDADA5}" destId="{A4D4AE56-03C7-41B5-8556-2D43C1C055D2}" srcOrd="0" destOrd="0" presId="urn:microsoft.com/office/officeart/2005/8/layout/vList6"/>
    <dgm:cxn modelId="{5312F07C-7EE6-4104-9796-A4A2480F5C59}" srcId="{863EA6A4-16CD-402F-959C-F720FF30759E}" destId="{761B2464-C566-4E41-B003-BE24868D002B}" srcOrd="0" destOrd="0" parTransId="{F3FFDE8F-A4C7-47FE-A72B-36632DB3A400}" sibTransId="{1271B23D-031F-43C6-AD57-3405C9D8EE88}"/>
    <dgm:cxn modelId="{CB39F1C6-9FCD-4A0A-A32D-7811F9EA9383}" srcId="{63701B8B-B796-4148-B4EC-5B2043D61454}" destId="{863EA6A4-16CD-402F-959C-F720FF30759E}" srcOrd="1" destOrd="0" parTransId="{71642933-DFB2-414A-8CDB-FF45122CFDEB}" sibTransId="{A6BF011A-5070-47FB-A3E3-ACF09949B80B}"/>
    <dgm:cxn modelId="{BB5A9316-215D-4BEF-9D6F-623E823367EA}" type="presOf" srcId="{99F4292C-7703-47C1-AE6D-3F277ADC1353}" destId="{8BBA2580-C523-4476-9B61-AB8E3BBFF42F}" srcOrd="0" destOrd="0" presId="urn:microsoft.com/office/officeart/2005/8/layout/vList6"/>
    <dgm:cxn modelId="{B97204E9-8369-4AA2-8FF2-36D9BC786495}" type="presOf" srcId="{863EA6A4-16CD-402F-959C-F720FF30759E}" destId="{A4742FF0-DE03-4BAC-9E0A-644BD6DA1BA6}" srcOrd="0" destOrd="0" presId="urn:microsoft.com/office/officeart/2005/8/layout/vList6"/>
    <dgm:cxn modelId="{2A4F0CA2-B66B-4364-BB20-F6033A772D47}" type="presOf" srcId="{69D2B08E-76DF-47B8-A798-23338611DFAD}" destId="{FEE14405-5086-4A95-B02D-45D99B911577}" srcOrd="0" destOrd="2" presId="urn:microsoft.com/office/officeart/2005/8/layout/vList6"/>
    <dgm:cxn modelId="{E39E5DC1-E6FB-49A0-A803-DD428D239CE1}" type="presParOf" srcId="{76719ED1-4977-4A06-97A2-979CADF939D5}" destId="{44798FCE-D931-4DAE-A02C-055CFB40568D}" srcOrd="0" destOrd="0" presId="urn:microsoft.com/office/officeart/2005/8/layout/vList6"/>
    <dgm:cxn modelId="{F0B9E1A1-A318-4272-9BC1-4E260A0B16F8}" type="presParOf" srcId="{44798FCE-D931-4DAE-A02C-055CFB40568D}" destId="{8BBA2580-C523-4476-9B61-AB8E3BBFF42F}" srcOrd="0" destOrd="0" presId="urn:microsoft.com/office/officeart/2005/8/layout/vList6"/>
    <dgm:cxn modelId="{35EE1DDA-A2CC-4D27-B43F-66A5EB01941B}" type="presParOf" srcId="{44798FCE-D931-4DAE-A02C-055CFB40568D}" destId="{A4D4AE56-03C7-41B5-8556-2D43C1C055D2}" srcOrd="1" destOrd="0" presId="urn:microsoft.com/office/officeart/2005/8/layout/vList6"/>
    <dgm:cxn modelId="{28D1DF96-F8F2-4519-AD66-6C8205FA1699}" type="presParOf" srcId="{76719ED1-4977-4A06-97A2-979CADF939D5}" destId="{4364DBDC-42B9-4EFC-8D4C-205175A6AF06}" srcOrd="1" destOrd="0" presId="urn:microsoft.com/office/officeart/2005/8/layout/vList6"/>
    <dgm:cxn modelId="{79052A15-21B5-4A9A-A857-D6B692A139C0}" type="presParOf" srcId="{76719ED1-4977-4A06-97A2-979CADF939D5}" destId="{AFC72D9F-DAF6-4AD8-B906-A54FFE19867A}" srcOrd="2" destOrd="0" presId="urn:microsoft.com/office/officeart/2005/8/layout/vList6"/>
    <dgm:cxn modelId="{2594A4C1-E827-49D2-B048-67FB45396C2B}" type="presParOf" srcId="{AFC72D9F-DAF6-4AD8-B906-A54FFE19867A}" destId="{A4742FF0-DE03-4BAC-9E0A-644BD6DA1BA6}" srcOrd="0" destOrd="0" presId="urn:microsoft.com/office/officeart/2005/8/layout/vList6"/>
    <dgm:cxn modelId="{034C848B-A983-4EFC-A80B-4C6746787607}" type="presParOf" srcId="{AFC72D9F-DAF6-4AD8-B906-A54FFE19867A}" destId="{FEE14405-5086-4A95-B02D-45D99B911577}" srcOrd="1" destOrd="0" presId="urn:microsoft.com/office/officeart/2005/8/layout/vList6"/>
    <dgm:cxn modelId="{48F5A842-3455-48FC-8451-644FA0F105B0}" type="presParOf" srcId="{76719ED1-4977-4A06-97A2-979CADF939D5}" destId="{3506CC12-657D-4948-9629-9BCDEDE4C2B2}" srcOrd="3" destOrd="0" presId="urn:microsoft.com/office/officeart/2005/8/layout/vList6"/>
    <dgm:cxn modelId="{FBCD41F4-5DFF-4402-8387-0E78809EE65E}" type="presParOf" srcId="{76719ED1-4977-4A06-97A2-979CADF939D5}" destId="{9099830F-951C-4121-B535-EB2687E25EFF}" srcOrd="4" destOrd="0" presId="urn:microsoft.com/office/officeart/2005/8/layout/vList6"/>
    <dgm:cxn modelId="{44F844E6-C40A-42BF-853D-C79BDA8692EE}" type="presParOf" srcId="{9099830F-951C-4121-B535-EB2687E25EFF}" destId="{06518BEF-1322-4DB8-ABA3-7AC928897EC9}" srcOrd="0" destOrd="0" presId="urn:microsoft.com/office/officeart/2005/8/layout/vList6"/>
    <dgm:cxn modelId="{1CA90107-CE55-4863-A051-7E86713693A3}" type="presParOf" srcId="{9099830F-951C-4121-B535-EB2687E25EFF}" destId="{FDF6BA91-0169-4E16-BFCE-48346443BA0F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3701B8B-B796-4148-B4EC-5B2043D61454}" type="doc">
      <dgm:prSet loTypeId="urn:microsoft.com/office/officeart/2005/8/layout/vList6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99F4292C-7703-47C1-AE6D-3F277ADC1353}">
      <dgm:prSet phldrT="[Текст]" custT="1"/>
      <dgm:spPr/>
      <dgm:t>
        <a:bodyPr/>
        <a:lstStyle/>
        <a:p>
          <a:r>
            <a: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Полномочия по содержанию</a:t>
          </a:r>
          <a:endParaRPr lang="ru-RU" sz="28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D6641A18-5AE7-48D6-96D4-8254869062C0}" type="parTrans" cxnId="{11456578-41F9-4D11-BDF6-0DE826612BF3}">
      <dgm:prSet/>
      <dgm:spPr/>
      <dgm:t>
        <a:bodyPr/>
        <a:lstStyle/>
        <a:p>
          <a:endParaRPr lang="ru-RU"/>
        </a:p>
      </dgm:t>
    </dgm:pt>
    <dgm:pt modelId="{5194D70F-D0DE-4D65-ACFF-DABE299C4DA7}" type="sibTrans" cxnId="{11456578-41F9-4D11-BDF6-0DE826612BF3}">
      <dgm:prSet/>
      <dgm:spPr/>
      <dgm:t>
        <a:bodyPr/>
        <a:lstStyle/>
        <a:p>
          <a:endParaRPr lang="ru-RU"/>
        </a:p>
      </dgm:t>
    </dgm:pt>
    <dgm:pt modelId="{863EA6A4-16CD-402F-959C-F720FF30759E}">
      <dgm:prSet phldrT="[Текст]" custT="1"/>
      <dgm:spPr/>
      <dgm:t>
        <a:bodyPr/>
        <a:lstStyle/>
        <a:p>
          <a:r>
            <a:rPr lang="ru-RU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2016 г</a:t>
          </a:r>
          <a:endParaRPr lang="ru-RU" sz="32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71642933-DFB2-414A-8CDB-FF45122CFDEB}" type="parTrans" cxnId="{CB39F1C6-9FCD-4A0A-A32D-7811F9EA9383}">
      <dgm:prSet/>
      <dgm:spPr/>
      <dgm:t>
        <a:bodyPr/>
        <a:lstStyle/>
        <a:p>
          <a:endParaRPr lang="ru-RU"/>
        </a:p>
      </dgm:t>
    </dgm:pt>
    <dgm:pt modelId="{A6BF011A-5070-47FB-A3E3-ACF09949B80B}" type="sibTrans" cxnId="{CB39F1C6-9FCD-4A0A-A32D-7811F9EA9383}">
      <dgm:prSet/>
      <dgm:spPr/>
      <dgm:t>
        <a:bodyPr/>
        <a:lstStyle/>
        <a:p>
          <a:endParaRPr lang="ru-RU"/>
        </a:p>
      </dgm:t>
    </dgm:pt>
    <dgm:pt modelId="{A264B57A-66BF-4C37-B6A4-7CF056171A7E}">
      <dgm:prSet custT="1"/>
      <dgm:spPr/>
      <dgm:t>
        <a:bodyPr/>
        <a:lstStyle/>
        <a:p>
          <a:r>
            <a:rPr lang="ru-RU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2017</a:t>
          </a:r>
          <a:endParaRPr lang="ru-RU" sz="32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6D7D1A6E-311F-4B1C-906D-4737085090E5}" type="parTrans" cxnId="{8F9EF65E-BAD6-42F6-81F5-8FB31D9FA7B9}">
      <dgm:prSet/>
      <dgm:spPr/>
      <dgm:t>
        <a:bodyPr/>
        <a:lstStyle/>
        <a:p>
          <a:endParaRPr lang="ru-RU"/>
        </a:p>
      </dgm:t>
    </dgm:pt>
    <dgm:pt modelId="{12B170DE-A6F5-4C92-8E79-B0144ECDF06C}" type="sibTrans" cxnId="{8F9EF65E-BAD6-42F6-81F5-8FB31D9FA7B9}">
      <dgm:prSet/>
      <dgm:spPr/>
      <dgm:t>
        <a:bodyPr/>
        <a:lstStyle/>
        <a:p>
          <a:endParaRPr lang="ru-RU"/>
        </a:p>
      </dgm:t>
    </dgm:pt>
    <dgm:pt modelId="{14BF4EB0-DF9A-4014-8947-E0E9946BE82C}">
      <dgm:prSet phldrT="[Текст]" custT="1"/>
      <dgm:spPr/>
      <dgm:t>
        <a:bodyPr/>
        <a:lstStyle/>
        <a:p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5170EB55-BE14-4D18-B6BF-6959B8D4F7C5}" type="parTrans" cxnId="{3A2C48C6-3CB9-404F-B636-5DA939F69658}">
      <dgm:prSet/>
      <dgm:spPr/>
      <dgm:t>
        <a:bodyPr/>
        <a:lstStyle/>
        <a:p>
          <a:endParaRPr lang="ru-RU"/>
        </a:p>
      </dgm:t>
    </dgm:pt>
    <dgm:pt modelId="{8A09F614-CBC2-498F-ACF3-312D25A6355A}" type="sibTrans" cxnId="{3A2C48C6-3CB9-404F-B636-5DA939F69658}">
      <dgm:prSet/>
      <dgm:spPr/>
      <dgm:t>
        <a:bodyPr/>
        <a:lstStyle/>
        <a:p>
          <a:endParaRPr lang="ru-RU"/>
        </a:p>
      </dgm:t>
    </dgm:pt>
    <dgm:pt modelId="{69D2B08E-76DF-47B8-A798-23338611DFAD}">
      <dgm:prSet phldrT="[Текст]" custT="1"/>
      <dgm:spPr/>
      <dgm:t>
        <a:bodyPr/>
        <a:lstStyle/>
        <a:p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6E6174F6-ECD2-4565-8723-4368B744C38D}" type="parTrans" cxnId="{5E8AB439-B51E-4273-88C4-932527E27E53}">
      <dgm:prSet/>
      <dgm:spPr/>
      <dgm:t>
        <a:bodyPr/>
        <a:lstStyle/>
        <a:p>
          <a:endParaRPr lang="ru-RU"/>
        </a:p>
      </dgm:t>
    </dgm:pt>
    <dgm:pt modelId="{59A04E14-9C98-4768-B1D5-59246E3FA108}" type="sibTrans" cxnId="{5E8AB439-B51E-4273-88C4-932527E27E53}">
      <dgm:prSet/>
      <dgm:spPr/>
      <dgm:t>
        <a:bodyPr/>
        <a:lstStyle/>
        <a:p>
          <a:endParaRPr lang="ru-RU"/>
        </a:p>
      </dgm:t>
    </dgm:pt>
    <dgm:pt modelId="{5827EACA-87DA-4D0F-AB33-C07F8EA6CF8E}">
      <dgm:prSet phldrT="[Текст]" custT="1"/>
      <dgm:spPr/>
      <dgm:t>
        <a:bodyPr/>
        <a:lstStyle/>
        <a:p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D3208F47-2E32-49C8-8373-DF23308637D6}" type="parTrans" cxnId="{2A147382-B06D-4A1F-AF39-B5BC6BB99690}">
      <dgm:prSet/>
      <dgm:spPr/>
      <dgm:t>
        <a:bodyPr/>
        <a:lstStyle/>
        <a:p>
          <a:endParaRPr lang="ru-RU"/>
        </a:p>
      </dgm:t>
    </dgm:pt>
    <dgm:pt modelId="{C2195D9A-582A-4412-B6B0-A8FE9B1E8FD2}" type="sibTrans" cxnId="{2A147382-B06D-4A1F-AF39-B5BC6BB99690}">
      <dgm:prSet/>
      <dgm:spPr/>
      <dgm:t>
        <a:bodyPr/>
        <a:lstStyle/>
        <a:p>
          <a:endParaRPr lang="ru-RU"/>
        </a:p>
      </dgm:t>
    </dgm:pt>
    <dgm:pt modelId="{0853C688-9678-42CC-B2BA-42D16FEDADA5}">
      <dgm:prSet phldrT="[Текст]" custT="1"/>
      <dgm:spPr/>
      <dgm:t>
        <a:bodyPr/>
        <a:lstStyle/>
        <a:p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02184AA3-B98A-4924-849A-C580A7D34C27}" type="parTrans" cxnId="{6B24337E-27A5-435D-8B4F-A9E50053B7D6}">
      <dgm:prSet/>
      <dgm:spPr/>
      <dgm:t>
        <a:bodyPr/>
        <a:lstStyle/>
        <a:p>
          <a:endParaRPr lang="ru-RU"/>
        </a:p>
      </dgm:t>
    </dgm:pt>
    <dgm:pt modelId="{329C2FEB-4D6A-4775-98DD-C97DDFF075ED}" type="sibTrans" cxnId="{6B24337E-27A5-435D-8B4F-A9E50053B7D6}">
      <dgm:prSet/>
      <dgm:spPr/>
      <dgm:t>
        <a:bodyPr/>
        <a:lstStyle/>
        <a:p>
          <a:endParaRPr lang="ru-RU"/>
        </a:p>
      </dgm:t>
    </dgm:pt>
    <dgm:pt modelId="{761B2464-C566-4E41-B003-BE24868D002B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д.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Коткозеро,ул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Виллальская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, д. 8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F3FFDE8F-A4C7-47FE-A72B-36632DB3A400}" type="parTrans" cxnId="{5312F07C-7EE6-4104-9796-A4A2480F5C59}">
      <dgm:prSet/>
      <dgm:spPr/>
      <dgm:t>
        <a:bodyPr/>
        <a:lstStyle/>
        <a:p>
          <a:endParaRPr lang="ru-RU"/>
        </a:p>
      </dgm:t>
    </dgm:pt>
    <dgm:pt modelId="{1271B23D-031F-43C6-AD57-3405C9D8EE88}" type="sibTrans" cxnId="{5312F07C-7EE6-4104-9796-A4A2480F5C59}">
      <dgm:prSet/>
      <dgm:spPr/>
      <dgm:t>
        <a:bodyPr/>
        <a:lstStyle/>
        <a:p>
          <a:endParaRPr lang="ru-RU"/>
        </a:p>
      </dgm:t>
    </dgm:pt>
    <dgm:pt modelId="{B6EE2F9E-2BAC-4E70-B5A2-63DCFFEC868C}">
      <dgm:prSet custT="1"/>
      <dgm:spPr/>
      <dgm:t>
        <a:bodyPr/>
        <a:lstStyle/>
        <a:p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д. </a:t>
          </a:r>
          <a:r>
            <a:rPr lang="ru-RU" sz="2800" b="1" dirty="0" err="1" smtClean="0">
              <a:latin typeface="Times New Roman" pitchFamily="18" charset="0"/>
              <a:cs typeface="Times New Roman" pitchFamily="18" charset="0"/>
            </a:rPr>
            <a:t>Коткозеро</a:t>
          </a:r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, ул.Олонецкая,д.20</a:t>
          </a:r>
          <a:endParaRPr lang="ru-RU" sz="2800" b="1" dirty="0">
            <a:latin typeface="Times New Roman" pitchFamily="18" charset="0"/>
            <a:cs typeface="Times New Roman" pitchFamily="18" charset="0"/>
          </a:endParaRPr>
        </a:p>
      </dgm:t>
    </dgm:pt>
    <dgm:pt modelId="{D234E9D2-DD3B-44AF-89F5-D99AC0AD0330}" type="parTrans" cxnId="{6CBBC69A-5153-4152-B6C3-B1144BF4DBF2}">
      <dgm:prSet/>
      <dgm:spPr/>
      <dgm:t>
        <a:bodyPr/>
        <a:lstStyle/>
        <a:p>
          <a:endParaRPr lang="ru-RU"/>
        </a:p>
      </dgm:t>
    </dgm:pt>
    <dgm:pt modelId="{588977AA-03EA-4EA0-B7AC-8558135BBF1D}" type="sibTrans" cxnId="{6CBBC69A-5153-4152-B6C3-B1144BF4DBF2}">
      <dgm:prSet/>
      <dgm:spPr/>
      <dgm:t>
        <a:bodyPr/>
        <a:lstStyle/>
        <a:p>
          <a:endParaRPr lang="ru-RU"/>
        </a:p>
      </dgm:t>
    </dgm:pt>
    <dgm:pt modelId="{5D1168B2-0D43-497D-87CC-82393DCBF9D7}">
      <dgm:prSet phldrT="[Текст]" custT="1"/>
      <dgm:spPr/>
      <dgm:t>
        <a:bodyPr/>
        <a:lstStyle/>
        <a:p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F253D46C-5B2B-4F15-8C14-7EF4DEA6A87C}" type="parTrans" cxnId="{A5EB958E-0E43-4982-AC2C-67E9A44ABF4A}">
      <dgm:prSet/>
      <dgm:spPr/>
      <dgm:t>
        <a:bodyPr/>
        <a:lstStyle/>
        <a:p>
          <a:endParaRPr lang="ru-RU"/>
        </a:p>
      </dgm:t>
    </dgm:pt>
    <dgm:pt modelId="{A3973E59-A39D-4130-983F-6EDF972D8E2D}" type="sibTrans" cxnId="{A5EB958E-0E43-4982-AC2C-67E9A44ABF4A}">
      <dgm:prSet/>
      <dgm:spPr/>
      <dgm:t>
        <a:bodyPr/>
        <a:lstStyle/>
        <a:p>
          <a:endParaRPr lang="ru-RU"/>
        </a:p>
      </dgm:t>
    </dgm:pt>
    <dgm:pt modelId="{BB0D452C-5140-4F3A-8028-E114520CD740}">
      <dgm:prSet phldrT="[Текст]" custT="1"/>
      <dgm:spPr/>
      <dgm:t>
        <a:bodyPr/>
        <a:lstStyle/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С 2015 г. переданы на уровень района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C2C8BA0D-DCBF-414A-B8CC-A0900AC1E56B}" type="parTrans" cxnId="{330B4741-E76D-4ED6-9BBA-30AF1961A100}">
      <dgm:prSet/>
      <dgm:spPr/>
      <dgm:t>
        <a:bodyPr/>
        <a:lstStyle/>
        <a:p>
          <a:endParaRPr lang="ru-RU"/>
        </a:p>
      </dgm:t>
    </dgm:pt>
    <dgm:pt modelId="{85F2FE48-3759-465B-8A2C-DCB0AAF9BDC0}" type="sibTrans" cxnId="{330B4741-E76D-4ED6-9BBA-30AF1961A100}">
      <dgm:prSet/>
      <dgm:spPr/>
      <dgm:t>
        <a:bodyPr/>
        <a:lstStyle/>
        <a:p>
          <a:endParaRPr lang="ru-RU"/>
        </a:p>
      </dgm:t>
    </dgm:pt>
    <dgm:pt modelId="{10D51815-B27A-4301-AB6E-61F7FF123603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п. Верхнеолонецкий,ул.Октябрьская,д.29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E6D296C3-CCA4-4EDE-90B4-9B83561B22DD}" type="parTrans" cxnId="{1864605D-2949-4BC3-BB45-985D1BEC947B}">
      <dgm:prSet/>
      <dgm:spPr/>
      <dgm:t>
        <a:bodyPr/>
        <a:lstStyle/>
        <a:p>
          <a:endParaRPr lang="ru-RU"/>
        </a:p>
      </dgm:t>
    </dgm:pt>
    <dgm:pt modelId="{57F82EFC-614F-4AFB-9B61-A65B49D8A6C8}" type="sibTrans" cxnId="{1864605D-2949-4BC3-BB45-985D1BEC947B}">
      <dgm:prSet/>
      <dgm:spPr/>
      <dgm:t>
        <a:bodyPr/>
        <a:lstStyle/>
        <a:p>
          <a:endParaRPr lang="ru-RU"/>
        </a:p>
      </dgm:t>
    </dgm:pt>
    <dgm:pt modelId="{76719ED1-4977-4A06-97A2-979CADF939D5}" type="pres">
      <dgm:prSet presAssocID="{63701B8B-B796-4148-B4EC-5B2043D6145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4798FCE-D931-4DAE-A02C-055CFB40568D}" type="pres">
      <dgm:prSet presAssocID="{99F4292C-7703-47C1-AE6D-3F277ADC1353}" presName="linNode" presStyleCnt="0"/>
      <dgm:spPr/>
    </dgm:pt>
    <dgm:pt modelId="{8BBA2580-C523-4476-9B61-AB8E3BBFF42F}" type="pres">
      <dgm:prSet presAssocID="{99F4292C-7703-47C1-AE6D-3F277ADC1353}" presName="parentShp" presStyleLbl="node1" presStyleIdx="0" presStyleCnt="3" custScaleX="93721" custLinFactNeighborX="-3317" custLinFactNeighborY="22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D4AE56-03C7-41B5-8556-2D43C1C055D2}" type="pres">
      <dgm:prSet presAssocID="{99F4292C-7703-47C1-AE6D-3F277ADC1353}" presName="childShp" presStyleLbl="bgAccFollowNode1" presStyleIdx="0" presStyleCnt="3" custScaleY="109136" custLinFactNeighborX="2191" custLinFactNeighborY="45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64DBDC-42B9-4EFC-8D4C-205175A6AF06}" type="pres">
      <dgm:prSet presAssocID="{5194D70F-D0DE-4D65-ACFF-DABE299C4DA7}" presName="spacing" presStyleCnt="0"/>
      <dgm:spPr/>
    </dgm:pt>
    <dgm:pt modelId="{AFC72D9F-DAF6-4AD8-B906-A54FFE19867A}" type="pres">
      <dgm:prSet presAssocID="{863EA6A4-16CD-402F-959C-F720FF30759E}" presName="linNode" presStyleCnt="0"/>
      <dgm:spPr/>
    </dgm:pt>
    <dgm:pt modelId="{A4742FF0-DE03-4BAC-9E0A-644BD6DA1BA6}" type="pres">
      <dgm:prSet presAssocID="{863EA6A4-16CD-402F-959C-F720FF30759E}" presName="parentShp" presStyleLbl="node1" presStyleIdx="1" presStyleCnt="3" custScaleX="51285" custScaleY="51236" custLinFactNeighborX="-16914" custLinFactNeighborY="13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E14405-5086-4A95-B02D-45D99B911577}" type="pres">
      <dgm:prSet presAssocID="{863EA6A4-16CD-402F-959C-F720FF30759E}" presName="childShp" presStyleLbl="bgAccFollowNode1" presStyleIdx="1" presStyleCnt="3" custScaleX="123788" custScaleY="56937" custLinFactNeighborX="0" custLinFactNeighborY="4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06CC12-657D-4948-9629-9BCDEDE4C2B2}" type="pres">
      <dgm:prSet presAssocID="{A6BF011A-5070-47FB-A3E3-ACF09949B80B}" presName="spacing" presStyleCnt="0"/>
      <dgm:spPr/>
    </dgm:pt>
    <dgm:pt modelId="{9099830F-951C-4121-B535-EB2687E25EFF}" type="pres">
      <dgm:prSet presAssocID="{A264B57A-66BF-4C37-B6A4-7CF056171A7E}" presName="linNode" presStyleCnt="0"/>
      <dgm:spPr/>
    </dgm:pt>
    <dgm:pt modelId="{06518BEF-1322-4DB8-ABA3-7AC928897EC9}" type="pres">
      <dgm:prSet presAssocID="{A264B57A-66BF-4C37-B6A4-7CF056171A7E}" presName="parentShp" presStyleLbl="node1" presStyleIdx="2" presStyleCnt="3" custScaleX="46695" custScaleY="39608" custLinFactNeighborX="-13187" custLinFactNeighborY="-75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F6BA91-0169-4E16-BFCE-48346443BA0F}" type="pres">
      <dgm:prSet presAssocID="{A264B57A-66BF-4C37-B6A4-7CF056171A7E}" presName="childShp" presStyleLbl="bgAccFollowNode1" presStyleIdx="2" presStyleCnt="3" custScaleX="122414" custScaleY="64929" custLinFactNeighborX="1264" custLinFactNeighborY="-61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2D55988-31C6-4968-9734-0241778702F1}" type="presOf" srcId="{863EA6A4-16CD-402F-959C-F720FF30759E}" destId="{A4742FF0-DE03-4BAC-9E0A-644BD6DA1BA6}" srcOrd="0" destOrd="0" presId="urn:microsoft.com/office/officeart/2005/8/layout/vList6"/>
    <dgm:cxn modelId="{6B24337E-27A5-435D-8B4F-A9E50053B7D6}" srcId="{99F4292C-7703-47C1-AE6D-3F277ADC1353}" destId="{0853C688-9678-42CC-B2BA-42D16FEDADA5}" srcOrd="0" destOrd="0" parTransId="{02184AA3-B98A-4924-849A-C580A7D34C27}" sibTransId="{329C2FEB-4D6A-4775-98DD-C97DDFF075ED}"/>
    <dgm:cxn modelId="{AEF69292-CB56-4666-856F-E2C1953F5EDA}" type="presOf" srcId="{5D1168B2-0D43-497D-87CC-82393DCBF9D7}" destId="{A4D4AE56-03C7-41B5-8556-2D43C1C055D2}" srcOrd="0" destOrd="2" presId="urn:microsoft.com/office/officeart/2005/8/layout/vList6"/>
    <dgm:cxn modelId="{314068E4-40EF-44C1-BC2C-9D8984AABFEE}" type="presOf" srcId="{A264B57A-66BF-4C37-B6A4-7CF056171A7E}" destId="{06518BEF-1322-4DB8-ABA3-7AC928897EC9}" srcOrd="0" destOrd="0" presId="urn:microsoft.com/office/officeart/2005/8/layout/vList6"/>
    <dgm:cxn modelId="{6CBBC69A-5153-4152-B6C3-B1144BF4DBF2}" srcId="{A264B57A-66BF-4C37-B6A4-7CF056171A7E}" destId="{B6EE2F9E-2BAC-4E70-B5A2-63DCFFEC868C}" srcOrd="0" destOrd="0" parTransId="{D234E9D2-DD3B-44AF-89F5-D99AC0AD0330}" sibTransId="{588977AA-03EA-4EA0-B7AC-8558135BBF1D}"/>
    <dgm:cxn modelId="{08384BD9-BED1-44B0-9D34-6C5184B1B8F0}" type="presOf" srcId="{63701B8B-B796-4148-B4EC-5B2043D61454}" destId="{76719ED1-4977-4A06-97A2-979CADF939D5}" srcOrd="0" destOrd="0" presId="urn:microsoft.com/office/officeart/2005/8/layout/vList6"/>
    <dgm:cxn modelId="{3A2C48C6-3CB9-404F-B636-5DA939F69658}" srcId="{863EA6A4-16CD-402F-959C-F720FF30759E}" destId="{14BF4EB0-DF9A-4014-8947-E0E9946BE82C}" srcOrd="4" destOrd="0" parTransId="{5170EB55-BE14-4D18-B6BF-6959B8D4F7C5}" sibTransId="{8A09F614-CBC2-498F-ACF3-312D25A6355A}"/>
    <dgm:cxn modelId="{A5EB958E-0E43-4982-AC2C-67E9A44ABF4A}" srcId="{99F4292C-7703-47C1-AE6D-3F277ADC1353}" destId="{5D1168B2-0D43-497D-87CC-82393DCBF9D7}" srcOrd="2" destOrd="0" parTransId="{F253D46C-5B2B-4F15-8C14-7EF4DEA6A87C}" sibTransId="{A3973E59-A39D-4130-983F-6EDF972D8E2D}"/>
    <dgm:cxn modelId="{2A147382-B06D-4A1F-AF39-B5BC6BB99690}" srcId="{863EA6A4-16CD-402F-959C-F720FF30759E}" destId="{5827EACA-87DA-4D0F-AB33-C07F8EA6CF8E}" srcOrd="2" destOrd="0" parTransId="{D3208F47-2E32-49C8-8373-DF23308637D6}" sibTransId="{C2195D9A-582A-4412-B6B0-A8FE9B1E8FD2}"/>
    <dgm:cxn modelId="{298D96F5-324C-4DFD-99B0-783C587396C4}" type="presOf" srcId="{99F4292C-7703-47C1-AE6D-3F277ADC1353}" destId="{8BBA2580-C523-4476-9B61-AB8E3BBFF42F}" srcOrd="0" destOrd="0" presId="urn:microsoft.com/office/officeart/2005/8/layout/vList6"/>
    <dgm:cxn modelId="{8F9EF65E-BAD6-42F6-81F5-8FB31D9FA7B9}" srcId="{63701B8B-B796-4148-B4EC-5B2043D61454}" destId="{A264B57A-66BF-4C37-B6A4-7CF056171A7E}" srcOrd="2" destOrd="0" parTransId="{6D7D1A6E-311F-4B1C-906D-4737085090E5}" sibTransId="{12B170DE-A6F5-4C92-8E79-B0144ECDF06C}"/>
    <dgm:cxn modelId="{11456578-41F9-4D11-BDF6-0DE826612BF3}" srcId="{63701B8B-B796-4148-B4EC-5B2043D61454}" destId="{99F4292C-7703-47C1-AE6D-3F277ADC1353}" srcOrd="0" destOrd="0" parTransId="{D6641A18-5AE7-48D6-96D4-8254869062C0}" sibTransId="{5194D70F-D0DE-4D65-ACFF-DABE299C4DA7}"/>
    <dgm:cxn modelId="{5E8AB439-B51E-4273-88C4-932527E27E53}" srcId="{863EA6A4-16CD-402F-959C-F720FF30759E}" destId="{69D2B08E-76DF-47B8-A798-23338611DFAD}" srcOrd="3" destOrd="0" parTransId="{6E6174F6-ECD2-4565-8723-4368B744C38D}" sibTransId="{59A04E14-9C98-4768-B1D5-59246E3FA108}"/>
    <dgm:cxn modelId="{E65F665C-2A88-420B-97F7-8F45188EDAB0}" type="presOf" srcId="{B6EE2F9E-2BAC-4E70-B5A2-63DCFFEC868C}" destId="{FDF6BA91-0169-4E16-BFCE-48346443BA0F}" srcOrd="0" destOrd="0" presId="urn:microsoft.com/office/officeart/2005/8/layout/vList6"/>
    <dgm:cxn modelId="{7C25B805-2B6F-4351-AD89-4A16C3C6FBAB}" type="presOf" srcId="{10D51815-B27A-4301-AB6E-61F7FF123603}" destId="{FEE14405-5086-4A95-B02D-45D99B911577}" srcOrd="0" destOrd="1" presId="urn:microsoft.com/office/officeart/2005/8/layout/vList6"/>
    <dgm:cxn modelId="{79EAC4F1-4372-41C2-9436-897D89321B85}" type="presOf" srcId="{69D2B08E-76DF-47B8-A798-23338611DFAD}" destId="{FEE14405-5086-4A95-B02D-45D99B911577}" srcOrd="0" destOrd="3" presId="urn:microsoft.com/office/officeart/2005/8/layout/vList6"/>
    <dgm:cxn modelId="{330B4741-E76D-4ED6-9BBA-30AF1961A100}" srcId="{99F4292C-7703-47C1-AE6D-3F277ADC1353}" destId="{BB0D452C-5140-4F3A-8028-E114520CD740}" srcOrd="1" destOrd="0" parTransId="{C2C8BA0D-DCBF-414A-B8CC-A0900AC1E56B}" sibTransId="{85F2FE48-3759-465B-8A2C-DCB0AAF9BDC0}"/>
    <dgm:cxn modelId="{3E14A89B-D937-490B-9D5B-A532BF40242D}" type="presOf" srcId="{0853C688-9678-42CC-B2BA-42D16FEDADA5}" destId="{A4D4AE56-03C7-41B5-8556-2D43C1C055D2}" srcOrd="0" destOrd="0" presId="urn:microsoft.com/office/officeart/2005/8/layout/vList6"/>
    <dgm:cxn modelId="{5312F07C-7EE6-4104-9796-A4A2480F5C59}" srcId="{863EA6A4-16CD-402F-959C-F720FF30759E}" destId="{761B2464-C566-4E41-B003-BE24868D002B}" srcOrd="0" destOrd="0" parTransId="{F3FFDE8F-A4C7-47FE-A72B-36632DB3A400}" sibTransId="{1271B23D-031F-43C6-AD57-3405C9D8EE88}"/>
    <dgm:cxn modelId="{A80BC3C9-E558-4B66-8D0C-180ABBE8DEC4}" type="presOf" srcId="{BB0D452C-5140-4F3A-8028-E114520CD740}" destId="{A4D4AE56-03C7-41B5-8556-2D43C1C055D2}" srcOrd="0" destOrd="1" presId="urn:microsoft.com/office/officeart/2005/8/layout/vList6"/>
    <dgm:cxn modelId="{CB39F1C6-9FCD-4A0A-A32D-7811F9EA9383}" srcId="{63701B8B-B796-4148-B4EC-5B2043D61454}" destId="{863EA6A4-16CD-402F-959C-F720FF30759E}" srcOrd="1" destOrd="0" parTransId="{71642933-DFB2-414A-8CDB-FF45122CFDEB}" sibTransId="{A6BF011A-5070-47FB-A3E3-ACF09949B80B}"/>
    <dgm:cxn modelId="{DE551B11-C5D8-407C-BC33-E78E8EEF2014}" type="presOf" srcId="{761B2464-C566-4E41-B003-BE24868D002B}" destId="{FEE14405-5086-4A95-B02D-45D99B911577}" srcOrd="0" destOrd="0" presId="urn:microsoft.com/office/officeart/2005/8/layout/vList6"/>
    <dgm:cxn modelId="{1864605D-2949-4BC3-BB45-985D1BEC947B}" srcId="{863EA6A4-16CD-402F-959C-F720FF30759E}" destId="{10D51815-B27A-4301-AB6E-61F7FF123603}" srcOrd="1" destOrd="0" parTransId="{E6D296C3-CCA4-4EDE-90B4-9B83561B22DD}" sibTransId="{57F82EFC-614F-4AFB-9B61-A65B49D8A6C8}"/>
    <dgm:cxn modelId="{2B1E9AB7-1E95-4E4F-9017-89B9823F45E8}" type="presOf" srcId="{14BF4EB0-DF9A-4014-8947-E0E9946BE82C}" destId="{FEE14405-5086-4A95-B02D-45D99B911577}" srcOrd="0" destOrd="4" presId="urn:microsoft.com/office/officeart/2005/8/layout/vList6"/>
    <dgm:cxn modelId="{7DC126AC-3D5C-4D45-BA52-87893AD2DA88}" type="presOf" srcId="{5827EACA-87DA-4D0F-AB33-C07F8EA6CF8E}" destId="{FEE14405-5086-4A95-B02D-45D99B911577}" srcOrd="0" destOrd="2" presId="urn:microsoft.com/office/officeart/2005/8/layout/vList6"/>
    <dgm:cxn modelId="{E63B744D-DC64-407F-8801-64F17B253217}" type="presParOf" srcId="{76719ED1-4977-4A06-97A2-979CADF939D5}" destId="{44798FCE-D931-4DAE-A02C-055CFB40568D}" srcOrd="0" destOrd="0" presId="urn:microsoft.com/office/officeart/2005/8/layout/vList6"/>
    <dgm:cxn modelId="{06D4B255-6003-4194-ABE3-DD1A0B76CBB5}" type="presParOf" srcId="{44798FCE-D931-4DAE-A02C-055CFB40568D}" destId="{8BBA2580-C523-4476-9B61-AB8E3BBFF42F}" srcOrd="0" destOrd="0" presId="urn:microsoft.com/office/officeart/2005/8/layout/vList6"/>
    <dgm:cxn modelId="{D65B921E-DD25-411F-A9ED-936D612704EA}" type="presParOf" srcId="{44798FCE-D931-4DAE-A02C-055CFB40568D}" destId="{A4D4AE56-03C7-41B5-8556-2D43C1C055D2}" srcOrd="1" destOrd="0" presId="urn:microsoft.com/office/officeart/2005/8/layout/vList6"/>
    <dgm:cxn modelId="{51350056-04D8-46DC-9920-F4480333654D}" type="presParOf" srcId="{76719ED1-4977-4A06-97A2-979CADF939D5}" destId="{4364DBDC-42B9-4EFC-8D4C-205175A6AF06}" srcOrd="1" destOrd="0" presId="urn:microsoft.com/office/officeart/2005/8/layout/vList6"/>
    <dgm:cxn modelId="{88536945-70D5-4E4D-A5A5-E2D61330C707}" type="presParOf" srcId="{76719ED1-4977-4A06-97A2-979CADF939D5}" destId="{AFC72D9F-DAF6-4AD8-B906-A54FFE19867A}" srcOrd="2" destOrd="0" presId="urn:microsoft.com/office/officeart/2005/8/layout/vList6"/>
    <dgm:cxn modelId="{D9EA6942-415F-4A2D-8BA7-8597B37E5D75}" type="presParOf" srcId="{AFC72D9F-DAF6-4AD8-B906-A54FFE19867A}" destId="{A4742FF0-DE03-4BAC-9E0A-644BD6DA1BA6}" srcOrd="0" destOrd="0" presId="urn:microsoft.com/office/officeart/2005/8/layout/vList6"/>
    <dgm:cxn modelId="{F75787DC-24C1-44BE-BADE-47F88AB4C4B6}" type="presParOf" srcId="{AFC72D9F-DAF6-4AD8-B906-A54FFE19867A}" destId="{FEE14405-5086-4A95-B02D-45D99B911577}" srcOrd="1" destOrd="0" presId="urn:microsoft.com/office/officeart/2005/8/layout/vList6"/>
    <dgm:cxn modelId="{16D94C1B-3BBE-48F9-9D09-DE2051BADF11}" type="presParOf" srcId="{76719ED1-4977-4A06-97A2-979CADF939D5}" destId="{3506CC12-657D-4948-9629-9BCDEDE4C2B2}" srcOrd="3" destOrd="0" presId="urn:microsoft.com/office/officeart/2005/8/layout/vList6"/>
    <dgm:cxn modelId="{DE0D2D12-FED3-4703-B576-062BFDD30802}" type="presParOf" srcId="{76719ED1-4977-4A06-97A2-979CADF939D5}" destId="{9099830F-951C-4121-B535-EB2687E25EFF}" srcOrd="4" destOrd="0" presId="urn:microsoft.com/office/officeart/2005/8/layout/vList6"/>
    <dgm:cxn modelId="{0C6727CE-34F6-4AE9-95D3-082850213FDD}" type="presParOf" srcId="{9099830F-951C-4121-B535-EB2687E25EFF}" destId="{06518BEF-1322-4DB8-ABA3-7AC928897EC9}" srcOrd="0" destOrd="0" presId="urn:microsoft.com/office/officeart/2005/8/layout/vList6"/>
    <dgm:cxn modelId="{AE77B6F8-B6DB-4701-90E1-5BB4172F7A71}" type="presParOf" srcId="{9099830F-951C-4121-B535-EB2687E25EFF}" destId="{FDF6BA91-0169-4E16-BFCE-48346443BA0F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701B8B-B796-4148-B4EC-5B2043D61454}" type="doc">
      <dgm:prSet loTypeId="urn:microsoft.com/office/officeart/2005/8/layout/vList6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99F4292C-7703-47C1-AE6D-3F277ADC1353}">
      <dgm:prSet phldrT="[Текст]" custT="1"/>
      <dgm:spPr/>
      <dgm:t>
        <a:bodyPr/>
        <a:lstStyle/>
        <a:p>
          <a:r>
            <a: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2020</a:t>
          </a:r>
          <a:endParaRPr lang="ru-RU" sz="28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D6641A18-5AE7-48D6-96D4-8254869062C0}" type="parTrans" cxnId="{11456578-41F9-4D11-BDF6-0DE826612BF3}">
      <dgm:prSet/>
      <dgm:spPr/>
      <dgm:t>
        <a:bodyPr/>
        <a:lstStyle/>
        <a:p>
          <a:endParaRPr lang="ru-RU"/>
        </a:p>
      </dgm:t>
    </dgm:pt>
    <dgm:pt modelId="{5194D70F-D0DE-4D65-ACFF-DABE299C4DA7}" type="sibTrans" cxnId="{11456578-41F9-4D11-BDF6-0DE826612BF3}">
      <dgm:prSet/>
      <dgm:spPr/>
      <dgm:t>
        <a:bodyPr/>
        <a:lstStyle/>
        <a:p>
          <a:endParaRPr lang="ru-RU"/>
        </a:p>
      </dgm:t>
    </dgm:pt>
    <dgm:pt modelId="{863EA6A4-16CD-402F-959C-F720FF30759E}">
      <dgm:prSet phldrT="[Текст]" custT="1"/>
      <dgm:spPr/>
      <dgm:t>
        <a:bodyPr/>
        <a:lstStyle/>
        <a:p>
          <a:r>
            <a:rPr lang="ru-RU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2019 г</a:t>
          </a:r>
          <a:endParaRPr lang="ru-RU" sz="32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71642933-DFB2-414A-8CDB-FF45122CFDEB}" type="parTrans" cxnId="{CB39F1C6-9FCD-4A0A-A32D-7811F9EA9383}">
      <dgm:prSet/>
      <dgm:spPr/>
      <dgm:t>
        <a:bodyPr/>
        <a:lstStyle/>
        <a:p>
          <a:endParaRPr lang="ru-RU"/>
        </a:p>
      </dgm:t>
    </dgm:pt>
    <dgm:pt modelId="{A6BF011A-5070-47FB-A3E3-ACF09949B80B}" type="sibTrans" cxnId="{CB39F1C6-9FCD-4A0A-A32D-7811F9EA9383}">
      <dgm:prSet/>
      <dgm:spPr/>
      <dgm:t>
        <a:bodyPr/>
        <a:lstStyle/>
        <a:p>
          <a:endParaRPr lang="ru-RU"/>
        </a:p>
      </dgm:t>
    </dgm:pt>
    <dgm:pt modelId="{14BF4EB0-DF9A-4014-8947-E0E9946BE82C}">
      <dgm:prSet phldrT="[Текст]" custT="1"/>
      <dgm:spPr/>
      <dgm:t>
        <a:bodyPr/>
        <a:lstStyle/>
        <a:p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5170EB55-BE14-4D18-B6BF-6959B8D4F7C5}" type="parTrans" cxnId="{3A2C48C6-3CB9-404F-B636-5DA939F69658}">
      <dgm:prSet/>
      <dgm:spPr/>
      <dgm:t>
        <a:bodyPr/>
        <a:lstStyle/>
        <a:p>
          <a:endParaRPr lang="ru-RU"/>
        </a:p>
      </dgm:t>
    </dgm:pt>
    <dgm:pt modelId="{8A09F614-CBC2-498F-ACF3-312D25A6355A}" type="sibTrans" cxnId="{3A2C48C6-3CB9-404F-B636-5DA939F69658}">
      <dgm:prSet/>
      <dgm:spPr/>
      <dgm:t>
        <a:bodyPr/>
        <a:lstStyle/>
        <a:p>
          <a:endParaRPr lang="ru-RU"/>
        </a:p>
      </dgm:t>
    </dgm:pt>
    <dgm:pt modelId="{5827EACA-87DA-4D0F-AB33-C07F8EA6CF8E}">
      <dgm:prSet phldrT="[Текст]" custT="1"/>
      <dgm:spPr/>
      <dgm:t>
        <a:bodyPr/>
        <a:lstStyle/>
        <a:p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D3208F47-2E32-49C8-8373-DF23308637D6}" type="parTrans" cxnId="{2A147382-B06D-4A1F-AF39-B5BC6BB99690}">
      <dgm:prSet/>
      <dgm:spPr/>
      <dgm:t>
        <a:bodyPr/>
        <a:lstStyle/>
        <a:p>
          <a:endParaRPr lang="ru-RU"/>
        </a:p>
      </dgm:t>
    </dgm:pt>
    <dgm:pt modelId="{C2195D9A-582A-4412-B6B0-A8FE9B1E8FD2}" type="sibTrans" cxnId="{2A147382-B06D-4A1F-AF39-B5BC6BB99690}">
      <dgm:prSet/>
      <dgm:spPr/>
      <dgm:t>
        <a:bodyPr/>
        <a:lstStyle/>
        <a:p>
          <a:endParaRPr lang="ru-RU"/>
        </a:p>
      </dgm:t>
    </dgm:pt>
    <dgm:pt modelId="{0853C688-9678-42CC-B2BA-42D16FEDADA5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Д. 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Коткозеро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, ул. Школьная, д 2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02184AA3-B98A-4924-849A-C580A7D34C27}" type="parTrans" cxnId="{6B24337E-27A5-435D-8B4F-A9E50053B7D6}">
      <dgm:prSet/>
      <dgm:spPr/>
      <dgm:t>
        <a:bodyPr/>
        <a:lstStyle/>
        <a:p>
          <a:endParaRPr lang="ru-RU"/>
        </a:p>
      </dgm:t>
    </dgm:pt>
    <dgm:pt modelId="{329C2FEB-4D6A-4775-98DD-C97DDFF075ED}" type="sibTrans" cxnId="{6B24337E-27A5-435D-8B4F-A9E50053B7D6}">
      <dgm:prSet/>
      <dgm:spPr/>
      <dgm:t>
        <a:bodyPr/>
        <a:lstStyle/>
        <a:p>
          <a:endParaRPr lang="ru-RU"/>
        </a:p>
      </dgm:t>
    </dgm:pt>
    <dgm:pt modelId="{761B2464-C566-4E41-B003-BE24868D002B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д. Коткозеро, ул. Школьная, д. 4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F3FFDE8F-A4C7-47FE-A72B-36632DB3A400}" type="parTrans" cxnId="{5312F07C-7EE6-4104-9796-A4A2480F5C59}">
      <dgm:prSet/>
      <dgm:spPr/>
      <dgm:t>
        <a:bodyPr/>
        <a:lstStyle/>
        <a:p>
          <a:endParaRPr lang="ru-RU"/>
        </a:p>
      </dgm:t>
    </dgm:pt>
    <dgm:pt modelId="{1271B23D-031F-43C6-AD57-3405C9D8EE88}" type="sibTrans" cxnId="{5312F07C-7EE6-4104-9796-A4A2480F5C59}">
      <dgm:prSet/>
      <dgm:spPr/>
      <dgm:t>
        <a:bodyPr/>
        <a:lstStyle/>
        <a:p>
          <a:endParaRPr lang="ru-RU"/>
        </a:p>
      </dgm:t>
    </dgm:pt>
    <dgm:pt modelId="{5D1168B2-0D43-497D-87CC-82393DCBF9D7}">
      <dgm:prSet phldrT="[Текст]" custT="1"/>
      <dgm:spPr/>
      <dgm:t>
        <a:bodyPr/>
        <a:lstStyle/>
        <a:p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F253D46C-5B2B-4F15-8C14-7EF4DEA6A87C}" type="parTrans" cxnId="{A5EB958E-0E43-4982-AC2C-67E9A44ABF4A}">
      <dgm:prSet/>
      <dgm:spPr/>
      <dgm:t>
        <a:bodyPr/>
        <a:lstStyle/>
        <a:p>
          <a:endParaRPr lang="ru-RU"/>
        </a:p>
      </dgm:t>
    </dgm:pt>
    <dgm:pt modelId="{A3973E59-A39D-4130-983F-6EDF972D8E2D}" type="sibTrans" cxnId="{A5EB958E-0E43-4982-AC2C-67E9A44ABF4A}">
      <dgm:prSet/>
      <dgm:spPr/>
      <dgm:t>
        <a:bodyPr/>
        <a:lstStyle/>
        <a:p>
          <a:endParaRPr lang="ru-RU"/>
        </a:p>
      </dgm:t>
    </dgm:pt>
    <dgm:pt modelId="{10D51815-B27A-4301-AB6E-61F7FF123603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п. Верхнеолонецкий, ул.Октябрьская, д.42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E6D296C3-CCA4-4EDE-90B4-9B83561B22DD}" type="parTrans" cxnId="{1864605D-2949-4BC3-BB45-985D1BEC947B}">
      <dgm:prSet/>
      <dgm:spPr/>
      <dgm:t>
        <a:bodyPr/>
        <a:lstStyle/>
        <a:p>
          <a:endParaRPr lang="ru-RU"/>
        </a:p>
      </dgm:t>
    </dgm:pt>
    <dgm:pt modelId="{57F82EFC-614F-4AFB-9B61-A65B49D8A6C8}" type="sibTrans" cxnId="{1864605D-2949-4BC3-BB45-985D1BEC947B}">
      <dgm:prSet/>
      <dgm:spPr/>
      <dgm:t>
        <a:bodyPr/>
        <a:lstStyle/>
        <a:p>
          <a:endParaRPr lang="ru-RU"/>
        </a:p>
      </dgm:t>
    </dgm:pt>
    <dgm:pt modelId="{54DABFD9-A1D4-4728-9B9F-7978CB21957E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Д.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Коткозеро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, ул.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Олонецкая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, д. 23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ACDE8F8D-6A6E-4259-80E6-1F065C1B99C2}" type="parTrans" cxnId="{15EEEDDB-559D-47CB-9312-E2C97E8D04D6}">
      <dgm:prSet/>
      <dgm:spPr/>
      <dgm:t>
        <a:bodyPr/>
        <a:lstStyle/>
        <a:p>
          <a:endParaRPr lang="ru-RU"/>
        </a:p>
      </dgm:t>
    </dgm:pt>
    <dgm:pt modelId="{AAA057B2-A814-4D47-AB56-3B0F3EDDAF4C}" type="sibTrans" cxnId="{15EEEDDB-559D-47CB-9312-E2C97E8D04D6}">
      <dgm:prSet/>
      <dgm:spPr/>
      <dgm:t>
        <a:bodyPr/>
        <a:lstStyle/>
        <a:p>
          <a:endParaRPr lang="ru-RU"/>
        </a:p>
      </dgm:t>
    </dgm:pt>
    <dgm:pt modelId="{76719ED1-4977-4A06-97A2-979CADF939D5}" type="pres">
      <dgm:prSet presAssocID="{63701B8B-B796-4148-B4EC-5B2043D6145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4798FCE-D931-4DAE-A02C-055CFB40568D}" type="pres">
      <dgm:prSet presAssocID="{99F4292C-7703-47C1-AE6D-3F277ADC1353}" presName="linNode" presStyleCnt="0"/>
      <dgm:spPr/>
    </dgm:pt>
    <dgm:pt modelId="{8BBA2580-C523-4476-9B61-AB8E3BBFF42F}" type="pres">
      <dgm:prSet presAssocID="{99F4292C-7703-47C1-AE6D-3F277ADC1353}" presName="parentShp" presStyleLbl="node1" presStyleIdx="0" presStyleCnt="2" custScaleX="58658" custScaleY="50007" custLinFactNeighborX="-11725" custLinFactNeighborY="33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D4AE56-03C7-41B5-8556-2D43C1C055D2}" type="pres">
      <dgm:prSet presAssocID="{99F4292C-7703-47C1-AE6D-3F277ADC1353}" presName="childShp" presStyleLbl="bgAccFollowNode1" presStyleIdx="0" presStyleCnt="2" custScaleX="117625" custScaleY="60847" custLinFactNeighborX="2191" custLinFactNeighborY="45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64DBDC-42B9-4EFC-8D4C-205175A6AF06}" type="pres">
      <dgm:prSet presAssocID="{5194D70F-D0DE-4D65-ACFF-DABE299C4DA7}" presName="spacing" presStyleCnt="0"/>
      <dgm:spPr/>
    </dgm:pt>
    <dgm:pt modelId="{AFC72D9F-DAF6-4AD8-B906-A54FFE19867A}" type="pres">
      <dgm:prSet presAssocID="{863EA6A4-16CD-402F-959C-F720FF30759E}" presName="linNode" presStyleCnt="0"/>
      <dgm:spPr/>
    </dgm:pt>
    <dgm:pt modelId="{A4742FF0-DE03-4BAC-9E0A-644BD6DA1BA6}" type="pres">
      <dgm:prSet presAssocID="{863EA6A4-16CD-402F-959C-F720FF30759E}" presName="parentShp" presStyleLbl="node1" presStyleIdx="1" presStyleCnt="2" custScaleX="60118" custScaleY="51236" custLinFactNeighborX="-16914" custLinFactNeighborY="13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E14405-5086-4A95-B02D-45D99B911577}" type="pres">
      <dgm:prSet presAssocID="{863EA6A4-16CD-402F-959C-F720FF30759E}" presName="childShp" presStyleLbl="bgAccFollowNode1" presStyleIdx="1" presStyleCnt="2" custScaleX="123788" custScaleY="56937" custLinFactNeighborX="6083" custLinFactNeighborY="15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DF7BC3F-F5D4-49B3-A460-C9732A7F9FDD}" type="presOf" srcId="{99F4292C-7703-47C1-AE6D-3F277ADC1353}" destId="{8BBA2580-C523-4476-9B61-AB8E3BBFF42F}" srcOrd="0" destOrd="0" presId="urn:microsoft.com/office/officeart/2005/8/layout/vList6"/>
    <dgm:cxn modelId="{5312F07C-7EE6-4104-9796-A4A2480F5C59}" srcId="{863EA6A4-16CD-402F-959C-F720FF30759E}" destId="{761B2464-C566-4E41-B003-BE24868D002B}" srcOrd="0" destOrd="0" parTransId="{F3FFDE8F-A4C7-47FE-A72B-36632DB3A400}" sibTransId="{1271B23D-031F-43C6-AD57-3405C9D8EE88}"/>
    <dgm:cxn modelId="{15EEEDDB-559D-47CB-9312-E2C97E8D04D6}" srcId="{99F4292C-7703-47C1-AE6D-3F277ADC1353}" destId="{54DABFD9-A1D4-4728-9B9F-7978CB21957E}" srcOrd="1" destOrd="0" parTransId="{ACDE8F8D-6A6E-4259-80E6-1F065C1B99C2}" sibTransId="{AAA057B2-A814-4D47-AB56-3B0F3EDDAF4C}"/>
    <dgm:cxn modelId="{A5EB958E-0E43-4982-AC2C-67E9A44ABF4A}" srcId="{99F4292C-7703-47C1-AE6D-3F277ADC1353}" destId="{5D1168B2-0D43-497D-87CC-82393DCBF9D7}" srcOrd="2" destOrd="0" parTransId="{F253D46C-5B2B-4F15-8C14-7EF4DEA6A87C}" sibTransId="{A3973E59-A39D-4130-983F-6EDF972D8E2D}"/>
    <dgm:cxn modelId="{3A2C48C6-3CB9-404F-B636-5DA939F69658}" srcId="{863EA6A4-16CD-402F-959C-F720FF30759E}" destId="{14BF4EB0-DF9A-4014-8947-E0E9946BE82C}" srcOrd="3" destOrd="0" parTransId="{5170EB55-BE14-4D18-B6BF-6959B8D4F7C5}" sibTransId="{8A09F614-CBC2-498F-ACF3-312D25A6355A}"/>
    <dgm:cxn modelId="{502EF61E-A014-435F-95C6-CFE44D7581B6}" type="presOf" srcId="{5D1168B2-0D43-497D-87CC-82393DCBF9D7}" destId="{A4D4AE56-03C7-41B5-8556-2D43C1C055D2}" srcOrd="0" destOrd="2" presId="urn:microsoft.com/office/officeart/2005/8/layout/vList6"/>
    <dgm:cxn modelId="{11456578-41F9-4D11-BDF6-0DE826612BF3}" srcId="{63701B8B-B796-4148-B4EC-5B2043D61454}" destId="{99F4292C-7703-47C1-AE6D-3F277ADC1353}" srcOrd="0" destOrd="0" parTransId="{D6641A18-5AE7-48D6-96D4-8254869062C0}" sibTransId="{5194D70F-D0DE-4D65-ACFF-DABE299C4DA7}"/>
    <dgm:cxn modelId="{7318358F-5B2F-4426-9FA8-387A1996A654}" type="presOf" srcId="{5827EACA-87DA-4D0F-AB33-C07F8EA6CF8E}" destId="{FEE14405-5086-4A95-B02D-45D99B911577}" srcOrd="0" destOrd="2" presId="urn:microsoft.com/office/officeart/2005/8/layout/vList6"/>
    <dgm:cxn modelId="{23466725-69FC-4A01-AF90-66967B6C1E19}" type="presOf" srcId="{863EA6A4-16CD-402F-959C-F720FF30759E}" destId="{A4742FF0-DE03-4BAC-9E0A-644BD6DA1BA6}" srcOrd="0" destOrd="0" presId="urn:microsoft.com/office/officeart/2005/8/layout/vList6"/>
    <dgm:cxn modelId="{AED3ACD6-D095-4F8C-9AEE-14751DAD85E0}" type="presOf" srcId="{761B2464-C566-4E41-B003-BE24868D002B}" destId="{FEE14405-5086-4A95-B02D-45D99B911577}" srcOrd="0" destOrd="0" presId="urn:microsoft.com/office/officeart/2005/8/layout/vList6"/>
    <dgm:cxn modelId="{E31B73C5-D15A-48A3-9E25-31836D0BC90E}" type="presOf" srcId="{63701B8B-B796-4148-B4EC-5B2043D61454}" destId="{76719ED1-4977-4A06-97A2-979CADF939D5}" srcOrd="0" destOrd="0" presId="urn:microsoft.com/office/officeart/2005/8/layout/vList6"/>
    <dgm:cxn modelId="{CB39F1C6-9FCD-4A0A-A32D-7811F9EA9383}" srcId="{63701B8B-B796-4148-B4EC-5B2043D61454}" destId="{863EA6A4-16CD-402F-959C-F720FF30759E}" srcOrd="1" destOrd="0" parTransId="{71642933-DFB2-414A-8CDB-FF45122CFDEB}" sibTransId="{A6BF011A-5070-47FB-A3E3-ACF09949B80B}"/>
    <dgm:cxn modelId="{2A147382-B06D-4A1F-AF39-B5BC6BB99690}" srcId="{863EA6A4-16CD-402F-959C-F720FF30759E}" destId="{5827EACA-87DA-4D0F-AB33-C07F8EA6CF8E}" srcOrd="2" destOrd="0" parTransId="{D3208F47-2E32-49C8-8373-DF23308637D6}" sibTransId="{C2195D9A-582A-4412-B6B0-A8FE9B1E8FD2}"/>
    <dgm:cxn modelId="{6B24337E-27A5-435D-8B4F-A9E50053B7D6}" srcId="{99F4292C-7703-47C1-AE6D-3F277ADC1353}" destId="{0853C688-9678-42CC-B2BA-42D16FEDADA5}" srcOrd="0" destOrd="0" parTransId="{02184AA3-B98A-4924-849A-C580A7D34C27}" sibTransId="{329C2FEB-4D6A-4775-98DD-C97DDFF075ED}"/>
    <dgm:cxn modelId="{A9A89D61-20E5-444B-B8F4-ED37F1667346}" type="presOf" srcId="{14BF4EB0-DF9A-4014-8947-E0E9946BE82C}" destId="{FEE14405-5086-4A95-B02D-45D99B911577}" srcOrd="0" destOrd="3" presId="urn:microsoft.com/office/officeart/2005/8/layout/vList6"/>
    <dgm:cxn modelId="{7B50F44C-5775-4825-A45D-EAF1D8B62C46}" type="presOf" srcId="{54DABFD9-A1D4-4728-9B9F-7978CB21957E}" destId="{A4D4AE56-03C7-41B5-8556-2D43C1C055D2}" srcOrd="0" destOrd="1" presId="urn:microsoft.com/office/officeart/2005/8/layout/vList6"/>
    <dgm:cxn modelId="{1864605D-2949-4BC3-BB45-985D1BEC947B}" srcId="{863EA6A4-16CD-402F-959C-F720FF30759E}" destId="{10D51815-B27A-4301-AB6E-61F7FF123603}" srcOrd="1" destOrd="0" parTransId="{E6D296C3-CCA4-4EDE-90B4-9B83561B22DD}" sibTransId="{57F82EFC-614F-4AFB-9B61-A65B49D8A6C8}"/>
    <dgm:cxn modelId="{F075D877-E114-4FFA-8CF7-AD0BBAAC43A4}" type="presOf" srcId="{10D51815-B27A-4301-AB6E-61F7FF123603}" destId="{FEE14405-5086-4A95-B02D-45D99B911577}" srcOrd="0" destOrd="1" presId="urn:microsoft.com/office/officeart/2005/8/layout/vList6"/>
    <dgm:cxn modelId="{4497AD50-E05D-49C7-968A-9CC20E00DE31}" type="presOf" srcId="{0853C688-9678-42CC-B2BA-42D16FEDADA5}" destId="{A4D4AE56-03C7-41B5-8556-2D43C1C055D2}" srcOrd="0" destOrd="0" presId="urn:microsoft.com/office/officeart/2005/8/layout/vList6"/>
    <dgm:cxn modelId="{B26A5B85-884B-4762-8A95-27D22B3FF5BA}" type="presParOf" srcId="{76719ED1-4977-4A06-97A2-979CADF939D5}" destId="{44798FCE-D931-4DAE-A02C-055CFB40568D}" srcOrd="0" destOrd="0" presId="urn:microsoft.com/office/officeart/2005/8/layout/vList6"/>
    <dgm:cxn modelId="{BD35C691-110C-41F1-A5CD-8CDEE6450D45}" type="presParOf" srcId="{44798FCE-D931-4DAE-A02C-055CFB40568D}" destId="{8BBA2580-C523-4476-9B61-AB8E3BBFF42F}" srcOrd="0" destOrd="0" presId="urn:microsoft.com/office/officeart/2005/8/layout/vList6"/>
    <dgm:cxn modelId="{9F7FBD5D-FFF4-4E9B-969D-EC6B0A979D3A}" type="presParOf" srcId="{44798FCE-D931-4DAE-A02C-055CFB40568D}" destId="{A4D4AE56-03C7-41B5-8556-2D43C1C055D2}" srcOrd="1" destOrd="0" presId="urn:microsoft.com/office/officeart/2005/8/layout/vList6"/>
    <dgm:cxn modelId="{C5FBEFD0-5925-4656-87B3-4B0337102036}" type="presParOf" srcId="{76719ED1-4977-4A06-97A2-979CADF939D5}" destId="{4364DBDC-42B9-4EFC-8D4C-205175A6AF06}" srcOrd="1" destOrd="0" presId="urn:microsoft.com/office/officeart/2005/8/layout/vList6"/>
    <dgm:cxn modelId="{983CB6D7-5790-47F2-A8B4-77E438579918}" type="presParOf" srcId="{76719ED1-4977-4A06-97A2-979CADF939D5}" destId="{AFC72D9F-DAF6-4AD8-B906-A54FFE19867A}" srcOrd="2" destOrd="0" presId="urn:microsoft.com/office/officeart/2005/8/layout/vList6"/>
    <dgm:cxn modelId="{86A51FFB-6809-4673-A534-96E8A15536E2}" type="presParOf" srcId="{AFC72D9F-DAF6-4AD8-B906-A54FFE19867A}" destId="{A4742FF0-DE03-4BAC-9E0A-644BD6DA1BA6}" srcOrd="0" destOrd="0" presId="urn:microsoft.com/office/officeart/2005/8/layout/vList6"/>
    <dgm:cxn modelId="{A981A900-E713-4EAC-B6ED-283FFDB0D605}" type="presParOf" srcId="{AFC72D9F-DAF6-4AD8-B906-A54FFE19867A}" destId="{FEE14405-5086-4A95-B02D-45D99B911577}" srcOrd="1" destOrd="0" presId="urn:microsoft.com/office/officeart/2005/8/layout/vList6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701B8B-B796-4148-B4EC-5B2043D61454}" type="doc">
      <dgm:prSet loTypeId="urn:microsoft.com/office/officeart/2005/8/layout/vList6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99F4292C-7703-47C1-AE6D-3F277ADC1353}">
      <dgm:prSet phldrT="[Текст]" custT="1"/>
      <dgm:spPr/>
      <dgm:t>
        <a:bodyPr/>
        <a:lstStyle/>
        <a:p>
          <a:r>
            <a: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2020</a:t>
          </a:r>
          <a:endParaRPr lang="ru-RU" sz="28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D6641A18-5AE7-48D6-96D4-8254869062C0}" type="parTrans" cxnId="{11456578-41F9-4D11-BDF6-0DE826612BF3}">
      <dgm:prSet/>
      <dgm:spPr/>
      <dgm:t>
        <a:bodyPr/>
        <a:lstStyle/>
        <a:p>
          <a:endParaRPr lang="ru-RU"/>
        </a:p>
      </dgm:t>
    </dgm:pt>
    <dgm:pt modelId="{5194D70F-D0DE-4D65-ACFF-DABE299C4DA7}" type="sibTrans" cxnId="{11456578-41F9-4D11-BDF6-0DE826612BF3}">
      <dgm:prSet/>
      <dgm:spPr/>
      <dgm:t>
        <a:bodyPr/>
        <a:lstStyle/>
        <a:p>
          <a:endParaRPr lang="ru-RU"/>
        </a:p>
      </dgm:t>
    </dgm:pt>
    <dgm:pt modelId="{863EA6A4-16CD-402F-959C-F720FF30759E}">
      <dgm:prSet phldrT="[Текст]" custT="1"/>
      <dgm:spPr/>
      <dgm:t>
        <a:bodyPr/>
        <a:lstStyle/>
        <a:p>
          <a:r>
            <a:rPr lang="ru-RU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2020 г</a:t>
          </a:r>
          <a:endParaRPr lang="ru-RU" sz="32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71642933-DFB2-414A-8CDB-FF45122CFDEB}" type="parTrans" cxnId="{CB39F1C6-9FCD-4A0A-A32D-7811F9EA9383}">
      <dgm:prSet/>
      <dgm:spPr/>
      <dgm:t>
        <a:bodyPr/>
        <a:lstStyle/>
        <a:p>
          <a:endParaRPr lang="ru-RU"/>
        </a:p>
      </dgm:t>
    </dgm:pt>
    <dgm:pt modelId="{A6BF011A-5070-47FB-A3E3-ACF09949B80B}" type="sibTrans" cxnId="{CB39F1C6-9FCD-4A0A-A32D-7811F9EA9383}">
      <dgm:prSet/>
      <dgm:spPr/>
      <dgm:t>
        <a:bodyPr/>
        <a:lstStyle/>
        <a:p>
          <a:endParaRPr lang="ru-RU"/>
        </a:p>
      </dgm:t>
    </dgm:pt>
    <dgm:pt modelId="{0853C688-9678-42CC-B2BA-42D16FEDADA5}">
      <dgm:prSet phldrT="[Текст]" custT="1"/>
      <dgm:spPr/>
      <dgm:t>
        <a:bodyPr/>
        <a:lstStyle/>
        <a:p>
          <a:r>
            <a:rPr lang="ru-RU" sz="3600" dirty="0" smtClean="0"/>
            <a:t> п. Верхнеолонецкий, ул. Октябрьская, д. 27 </a:t>
          </a:r>
          <a:endParaRPr lang="ru-RU" sz="3600" b="1" dirty="0">
            <a:latin typeface="Times New Roman" pitchFamily="18" charset="0"/>
            <a:cs typeface="Times New Roman" pitchFamily="18" charset="0"/>
          </a:endParaRPr>
        </a:p>
      </dgm:t>
    </dgm:pt>
    <dgm:pt modelId="{02184AA3-B98A-4924-849A-C580A7D34C27}" type="parTrans" cxnId="{6B24337E-27A5-435D-8B4F-A9E50053B7D6}">
      <dgm:prSet/>
      <dgm:spPr/>
      <dgm:t>
        <a:bodyPr/>
        <a:lstStyle/>
        <a:p>
          <a:endParaRPr lang="ru-RU"/>
        </a:p>
      </dgm:t>
    </dgm:pt>
    <dgm:pt modelId="{329C2FEB-4D6A-4775-98DD-C97DDFF075ED}" type="sibTrans" cxnId="{6B24337E-27A5-435D-8B4F-A9E50053B7D6}">
      <dgm:prSet/>
      <dgm:spPr/>
      <dgm:t>
        <a:bodyPr/>
        <a:lstStyle/>
        <a:p>
          <a:endParaRPr lang="ru-RU"/>
        </a:p>
      </dgm:t>
    </dgm:pt>
    <dgm:pt modelId="{761B2464-C566-4E41-B003-BE24868D002B}">
      <dgm:prSet phldrT="[Текст]" custT="1"/>
      <dgm:spPr/>
      <dgm:t>
        <a:bodyPr/>
        <a:lstStyle/>
        <a:p>
          <a:r>
            <a:rPr lang="ru-RU" sz="3200" dirty="0" smtClean="0"/>
            <a:t>д. Коткозеро, ул. Олонецкая, д. 18 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F3FFDE8F-A4C7-47FE-A72B-36632DB3A400}" type="parTrans" cxnId="{5312F07C-7EE6-4104-9796-A4A2480F5C59}">
      <dgm:prSet/>
      <dgm:spPr/>
      <dgm:t>
        <a:bodyPr/>
        <a:lstStyle/>
        <a:p>
          <a:endParaRPr lang="ru-RU"/>
        </a:p>
      </dgm:t>
    </dgm:pt>
    <dgm:pt modelId="{1271B23D-031F-43C6-AD57-3405C9D8EE88}" type="sibTrans" cxnId="{5312F07C-7EE6-4104-9796-A4A2480F5C59}">
      <dgm:prSet/>
      <dgm:spPr/>
      <dgm:t>
        <a:bodyPr/>
        <a:lstStyle/>
        <a:p>
          <a:endParaRPr lang="ru-RU"/>
        </a:p>
      </dgm:t>
    </dgm:pt>
    <dgm:pt modelId="{5D1168B2-0D43-497D-87CC-82393DCBF9D7}">
      <dgm:prSet phldrT="[Текст]" custT="1"/>
      <dgm:spPr/>
      <dgm:t>
        <a:bodyPr/>
        <a:lstStyle/>
        <a:p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F253D46C-5B2B-4F15-8C14-7EF4DEA6A87C}" type="parTrans" cxnId="{A5EB958E-0E43-4982-AC2C-67E9A44ABF4A}">
      <dgm:prSet/>
      <dgm:spPr/>
      <dgm:t>
        <a:bodyPr/>
        <a:lstStyle/>
        <a:p>
          <a:endParaRPr lang="ru-RU"/>
        </a:p>
      </dgm:t>
    </dgm:pt>
    <dgm:pt modelId="{A3973E59-A39D-4130-983F-6EDF972D8E2D}" type="sibTrans" cxnId="{A5EB958E-0E43-4982-AC2C-67E9A44ABF4A}">
      <dgm:prSet/>
      <dgm:spPr/>
      <dgm:t>
        <a:bodyPr/>
        <a:lstStyle/>
        <a:p>
          <a:endParaRPr lang="ru-RU"/>
        </a:p>
      </dgm:t>
    </dgm:pt>
    <dgm:pt modelId="{76719ED1-4977-4A06-97A2-979CADF939D5}" type="pres">
      <dgm:prSet presAssocID="{63701B8B-B796-4148-B4EC-5B2043D6145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4798FCE-D931-4DAE-A02C-055CFB40568D}" type="pres">
      <dgm:prSet presAssocID="{99F4292C-7703-47C1-AE6D-3F277ADC1353}" presName="linNode" presStyleCnt="0"/>
      <dgm:spPr/>
    </dgm:pt>
    <dgm:pt modelId="{8BBA2580-C523-4476-9B61-AB8E3BBFF42F}" type="pres">
      <dgm:prSet presAssocID="{99F4292C-7703-47C1-AE6D-3F277ADC1353}" presName="parentShp" presStyleLbl="node1" presStyleIdx="0" presStyleCnt="2" custScaleX="58658" custScaleY="50007" custLinFactNeighborX="-11725" custLinFactNeighborY="33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D4AE56-03C7-41B5-8556-2D43C1C055D2}" type="pres">
      <dgm:prSet presAssocID="{99F4292C-7703-47C1-AE6D-3F277ADC1353}" presName="childShp" presStyleLbl="bgAccFollowNode1" presStyleIdx="0" presStyleCnt="2" custScaleX="117625" custScaleY="60847" custLinFactNeighborX="2191" custLinFactNeighborY="45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64DBDC-42B9-4EFC-8D4C-205175A6AF06}" type="pres">
      <dgm:prSet presAssocID="{5194D70F-D0DE-4D65-ACFF-DABE299C4DA7}" presName="spacing" presStyleCnt="0"/>
      <dgm:spPr/>
    </dgm:pt>
    <dgm:pt modelId="{AFC72D9F-DAF6-4AD8-B906-A54FFE19867A}" type="pres">
      <dgm:prSet presAssocID="{863EA6A4-16CD-402F-959C-F720FF30759E}" presName="linNode" presStyleCnt="0"/>
      <dgm:spPr/>
    </dgm:pt>
    <dgm:pt modelId="{A4742FF0-DE03-4BAC-9E0A-644BD6DA1BA6}" type="pres">
      <dgm:prSet presAssocID="{863EA6A4-16CD-402F-959C-F720FF30759E}" presName="parentShp" presStyleLbl="node1" presStyleIdx="1" presStyleCnt="2" custScaleX="60118" custScaleY="51236" custLinFactNeighborX="-16914" custLinFactNeighborY="13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E14405-5086-4A95-B02D-45D99B911577}" type="pres">
      <dgm:prSet presAssocID="{863EA6A4-16CD-402F-959C-F720FF30759E}" presName="childShp" presStyleLbl="bgAccFollowNode1" presStyleIdx="1" presStyleCnt="2" custScaleX="123788" custScaleY="56937" custLinFactNeighborX="6083" custLinFactNeighborY="15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A93BAF9-465A-4F8B-A9B8-07A967F38E5E}" type="presOf" srcId="{863EA6A4-16CD-402F-959C-F720FF30759E}" destId="{A4742FF0-DE03-4BAC-9E0A-644BD6DA1BA6}" srcOrd="0" destOrd="0" presId="urn:microsoft.com/office/officeart/2005/8/layout/vList6"/>
    <dgm:cxn modelId="{5312F07C-7EE6-4104-9796-A4A2480F5C59}" srcId="{863EA6A4-16CD-402F-959C-F720FF30759E}" destId="{761B2464-C566-4E41-B003-BE24868D002B}" srcOrd="0" destOrd="0" parTransId="{F3FFDE8F-A4C7-47FE-A72B-36632DB3A400}" sibTransId="{1271B23D-031F-43C6-AD57-3405C9D8EE88}"/>
    <dgm:cxn modelId="{A5EB958E-0E43-4982-AC2C-67E9A44ABF4A}" srcId="{99F4292C-7703-47C1-AE6D-3F277ADC1353}" destId="{5D1168B2-0D43-497D-87CC-82393DCBF9D7}" srcOrd="1" destOrd="0" parTransId="{F253D46C-5B2B-4F15-8C14-7EF4DEA6A87C}" sibTransId="{A3973E59-A39D-4130-983F-6EDF972D8E2D}"/>
    <dgm:cxn modelId="{11456578-41F9-4D11-BDF6-0DE826612BF3}" srcId="{63701B8B-B796-4148-B4EC-5B2043D61454}" destId="{99F4292C-7703-47C1-AE6D-3F277ADC1353}" srcOrd="0" destOrd="0" parTransId="{D6641A18-5AE7-48D6-96D4-8254869062C0}" sibTransId="{5194D70F-D0DE-4D65-ACFF-DABE299C4DA7}"/>
    <dgm:cxn modelId="{DEC28738-2906-468F-B191-F2B51833536D}" type="presOf" srcId="{0853C688-9678-42CC-B2BA-42D16FEDADA5}" destId="{A4D4AE56-03C7-41B5-8556-2D43C1C055D2}" srcOrd="0" destOrd="0" presId="urn:microsoft.com/office/officeart/2005/8/layout/vList6"/>
    <dgm:cxn modelId="{8738229C-C731-486A-87D9-9859E2C8837E}" type="presOf" srcId="{761B2464-C566-4E41-B003-BE24868D002B}" destId="{FEE14405-5086-4A95-B02D-45D99B911577}" srcOrd="0" destOrd="0" presId="urn:microsoft.com/office/officeart/2005/8/layout/vList6"/>
    <dgm:cxn modelId="{607376F2-EE28-4F59-B9C0-1E20AD33CC8F}" type="presOf" srcId="{63701B8B-B796-4148-B4EC-5B2043D61454}" destId="{76719ED1-4977-4A06-97A2-979CADF939D5}" srcOrd="0" destOrd="0" presId="urn:microsoft.com/office/officeart/2005/8/layout/vList6"/>
    <dgm:cxn modelId="{CB39F1C6-9FCD-4A0A-A32D-7811F9EA9383}" srcId="{63701B8B-B796-4148-B4EC-5B2043D61454}" destId="{863EA6A4-16CD-402F-959C-F720FF30759E}" srcOrd="1" destOrd="0" parTransId="{71642933-DFB2-414A-8CDB-FF45122CFDEB}" sibTransId="{A6BF011A-5070-47FB-A3E3-ACF09949B80B}"/>
    <dgm:cxn modelId="{8B7B3175-CA7F-43B0-A759-C0C6A863B409}" type="presOf" srcId="{99F4292C-7703-47C1-AE6D-3F277ADC1353}" destId="{8BBA2580-C523-4476-9B61-AB8E3BBFF42F}" srcOrd="0" destOrd="0" presId="urn:microsoft.com/office/officeart/2005/8/layout/vList6"/>
    <dgm:cxn modelId="{371AA427-CE35-4163-9376-36B6FA2468E9}" type="presOf" srcId="{5D1168B2-0D43-497D-87CC-82393DCBF9D7}" destId="{A4D4AE56-03C7-41B5-8556-2D43C1C055D2}" srcOrd="0" destOrd="1" presId="urn:microsoft.com/office/officeart/2005/8/layout/vList6"/>
    <dgm:cxn modelId="{6B24337E-27A5-435D-8B4F-A9E50053B7D6}" srcId="{99F4292C-7703-47C1-AE6D-3F277ADC1353}" destId="{0853C688-9678-42CC-B2BA-42D16FEDADA5}" srcOrd="0" destOrd="0" parTransId="{02184AA3-B98A-4924-849A-C580A7D34C27}" sibTransId="{329C2FEB-4D6A-4775-98DD-C97DDFF075ED}"/>
    <dgm:cxn modelId="{D72CBF26-44BF-4750-9F7B-1DD09F301C1D}" type="presParOf" srcId="{76719ED1-4977-4A06-97A2-979CADF939D5}" destId="{44798FCE-D931-4DAE-A02C-055CFB40568D}" srcOrd="0" destOrd="0" presId="urn:microsoft.com/office/officeart/2005/8/layout/vList6"/>
    <dgm:cxn modelId="{33D68131-3BD5-45EC-A38D-CEEC290DEB83}" type="presParOf" srcId="{44798FCE-D931-4DAE-A02C-055CFB40568D}" destId="{8BBA2580-C523-4476-9B61-AB8E3BBFF42F}" srcOrd="0" destOrd="0" presId="urn:microsoft.com/office/officeart/2005/8/layout/vList6"/>
    <dgm:cxn modelId="{6FDE0D49-A18A-4322-B926-92EF26B98A10}" type="presParOf" srcId="{44798FCE-D931-4DAE-A02C-055CFB40568D}" destId="{A4D4AE56-03C7-41B5-8556-2D43C1C055D2}" srcOrd="1" destOrd="0" presId="urn:microsoft.com/office/officeart/2005/8/layout/vList6"/>
    <dgm:cxn modelId="{815F9CE7-19AE-418F-9E68-DF662C7877A8}" type="presParOf" srcId="{76719ED1-4977-4A06-97A2-979CADF939D5}" destId="{4364DBDC-42B9-4EFC-8D4C-205175A6AF06}" srcOrd="1" destOrd="0" presId="urn:microsoft.com/office/officeart/2005/8/layout/vList6"/>
    <dgm:cxn modelId="{BF65D762-B5F3-4A89-B290-EEF76D92A4AE}" type="presParOf" srcId="{76719ED1-4977-4A06-97A2-979CADF939D5}" destId="{AFC72D9F-DAF6-4AD8-B906-A54FFE19867A}" srcOrd="2" destOrd="0" presId="urn:microsoft.com/office/officeart/2005/8/layout/vList6"/>
    <dgm:cxn modelId="{1274EC79-9499-42B0-AC03-C58831C0CACC}" type="presParOf" srcId="{AFC72D9F-DAF6-4AD8-B906-A54FFE19867A}" destId="{A4742FF0-DE03-4BAC-9E0A-644BD6DA1BA6}" srcOrd="0" destOrd="0" presId="urn:microsoft.com/office/officeart/2005/8/layout/vList6"/>
    <dgm:cxn modelId="{89335D62-7D6B-4212-8A2E-07F3C8CD571B}" type="presParOf" srcId="{AFC72D9F-DAF6-4AD8-B906-A54FFE19867A}" destId="{FEE14405-5086-4A95-B02D-45D99B911577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D4AE56-03C7-41B5-8556-2D43C1C055D2}">
      <dsp:nvSpPr>
        <dsp:cNvPr id="0" name=""/>
        <dsp:cNvSpPr/>
      </dsp:nvSpPr>
      <dsp:spPr>
        <a:xfrm>
          <a:off x="3397368" y="90001"/>
          <a:ext cx="5138513" cy="20849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Непосредственное управление 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домов 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397368" y="350617"/>
        <a:ext cx="4356665" cy="1563696"/>
      </dsp:txXfrm>
    </dsp:sp>
    <dsp:sp modelId="{8BBA2580-C523-4476-9B61-AB8E3BBFF42F}">
      <dsp:nvSpPr>
        <dsp:cNvPr id="0" name=""/>
        <dsp:cNvSpPr/>
      </dsp:nvSpPr>
      <dsp:spPr>
        <a:xfrm>
          <a:off x="0" y="133291"/>
          <a:ext cx="3210577" cy="1910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Жилищный фонд</a:t>
          </a:r>
          <a:endParaRPr lang="ru-RU" sz="28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93258" y="226549"/>
        <a:ext cx="3024061" cy="1723879"/>
      </dsp:txXfrm>
    </dsp:sp>
    <dsp:sp modelId="{FEE14405-5086-4A95-B02D-45D99B911577}">
      <dsp:nvSpPr>
        <dsp:cNvPr id="0" name=""/>
        <dsp:cNvSpPr/>
      </dsp:nvSpPr>
      <dsp:spPr>
        <a:xfrm>
          <a:off x="3651319" y="2278703"/>
          <a:ext cx="4832300" cy="108772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МУП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Олонецкого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района «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Расчетно-ресурсный 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центр».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651319" y="2414668"/>
        <a:ext cx="4424405" cy="815791"/>
      </dsp:txXfrm>
    </dsp:sp>
    <dsp:sp modelId="{A4742FF0-DE03-4BAC-9E0A-644BD6DA1BA6}">
      <dsp:nvSpPr>
        <dsp:cNvPr id="0" name=""/>
        <dsp:cNvSpPr/>
      </dsp:nvSpPr>
      <dsp:spPr>
        <a:xfrm>
          <a:off x="8" y="2398341"/>
          <a:ext cx="3562378" cy="9788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Водоснабжение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Водоотведение</a:t>
          </a:r>
          <a:endParaRPr lang="ru-RU" sz="32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7790" y="2446123"/>
        <a:ext cx="3466814" cy="883245"/>
      </dsp:txXfrm>
    </dsp:sp>
    <dsp:sp modelId="{FDF6BA91-0169-4E16-BFCE-48346443BA0F}">
      <dsp:nvSpPr>
        <dsp:cNvPr id="0" name=""/>
        <dsp:cNvSpPr/>
      </dsp:nvSpPr>
      <dsp:spPr>
        <a:xfrm>
          <a:off x="3373546" y="3557464"/>
          <a:ext cx="5195325" cy="124040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ООО 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«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Автоспецтранс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»</a:t>
          </a:r>
          <a:endParaRPr lang="ru-RU" sz="2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373546" y="3712514"/>
        <a:ext cx="4730175" cy="930300"/>
      </dsp:txXfrm>
    </dsp:sp>
    <dsp:sp modelId="{06518BEF-1322-4DB8-ABA3-7AC928897EC9}">
      <dsp:nvSpPr>
        <dsp:cNvPr id="0" name=""/>
        <dsp:cNvSpPr/>
      </dsp:nvSpPr>
      <dsp:spPr>
        <a:xfrm>
          <a:off x="3687" y="3619628"/>
          <a:ext cx="3369859" cy="11160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Сбор ТБО</a:t>
          </a:r>
          <a:endParaRPr lang="ru-RU" sz="32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8169" y="3674110"/>
        <a:ext cx="3260895" cy="10071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D4AE56-03C7-41B5-8556-2D43C1C055D2}">
      <dsp:nvSpPr>
        <dsp:cNvPr id="0" name=""/>
        <dsp:cNvSpPr/>
      </dsp:nvSpPr>
      <dsp:spPr>
        <a:xfrm>
          <a:off x="3397368" y="90001"/>
          <a:ext cx="5138513" cy="20849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С 2015 г. переданы на уровень района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397368" y="350617"/>
        <a:ext cx="4356665" cy="1563696"/>
      </dsp:txXfrm>
    </dsp:sp>
    <dsp:sp modelId="{8BBA2580-C523-4476-9B61-AB8E3BBFF42F}">
      <dsp:nvSpPr>
        <dsp:cNvPr id="0" name=""/>
        <dsp:cNvSpPr/>
      </dsp:nvSpPr>
      <dsp:spPr>
        <a:xfrm>
          <a:off x="0" y="133291"/>
          <a:ext cx="3210577" cy="1910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Полномочия по содержанию</a:t>
          </a:r>
          <a:endParaRPr lang="ru-RU" sz="28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93258" y="226549"/>
        <a:ext cx="3024061" cy="1723879"/>
      </dsp:txXfrm>
    </dsp:sp>
    <dsp:sp modelId="{FEE14405-5086-4A95-B02D-45D99B911577}">
      <dsp:nvSpPr>
        <dsp:cNvPr id="0" name=""/>
        <dsp:cNvSpPr/>
      </dsp:nvSpPr>
      <dsp:spPr>
        <a:xfrm>
          <a:off x="1982027" y="2287147"/>
          <a:ext cx="6367080" cy="108772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д.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Коткозеро,ул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Виллальская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, д. 8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п. Верхнеолонецкий,ул.Октябрьская,д.29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82027" y="2423112"/>
        <a:ext cx="5959185" cy="815791"/>
      </dsp:txXfrm>
    </dsp:sp>
    <dsp:sp modelId="{A4742FF0-DE03-4BAC-9E0A-644BD6DA1BA6}">
      <dsp:nvSpPr>
        <dsp:cNvPr id="0" name=""/>
        <dsp:cNvSpPr/>
      </dsp:nvSpPr>
      <dsp:spPr>
        <a:xfrm>
          <a:off x="0" y="2359159"/>
          <a:ext cx="1758574" cy="9788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2016 г</a:t>
          </a:r>
          <a:endParaRPr lang="ru-RU" sz="32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7782" y="2406941"/>
        <a:ext cx="1663010" cy="883245"/>
      </dsp:txXfrm>
    </dsp:sp>
    <dsp:sp modelId="{FDF6BA91-0169-4E16-BFCE-48346443BA0F}">
      <dsp:nvSpPr>
        <dsp:cNvPr id="0" name=""/>
        <dsp:cNvSpPr/>
      </dsp:nvSpPr>
      <dsp:spPr>
        <a:xfrm>
          <a:off x="1982010" y="3439287"/>
          <a:ext cx="6296408" cy="124040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д.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Коткозеро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, ул.Олонецкая,д.20</a:t>
          </a:r>
          <a:endParaRPr lang="ru-RU" sz="2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82010" y="3594337"/>
        <a:ext cx="5831258" cy="930300"/>
      </dsp:txXfrm>
    </dsp:sp>
    <dsp:sp modelId="{06518BEF-1322-4DB8-ABA3-7AC928897EC9}">
      <dsp:nvSpPr>
        <dsp:cNvPr id="0" name=""/>
        <dsp:cNvSpPr/>
      </dsp:nvSpPr>
      <dsp:spPr>
        <a:xfrm>
          <a:off x="0" y="3655305"/>
          <a:ext cx="1601182" cy="75666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2017</a:t>
          </a:r>
          <a:endParaRPr lang="ru-RU" sz="32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6938" y="3692243"/>
        <a:ext cx="1527306" cy="68279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D4AE56-03C7-41B5-8556-2D43C1C055D2}">
      <dsp:nvSpPr>
        <dsp:cNvPr id="0" name=""/>
        <dsp:cNvSpPr/>
      </dsp:nvSpPr>
      <dsp:spPr>
        <a:xfrm>
          <a:off x="2342066" y="172590"/>
          <a:ext cx="6050084" cy="228490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Д. 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Коткозеро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, ул. Школьная, д 2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Д.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Коткозеро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, ул.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Олонецкая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, д. 23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42066" y="458203"/>
        <a:ext cx="5193247" cy="1713675"/>
      </dsp:txXfrm>
    </dsp:sp>
    <dsp:sp modelId="{8BBA2580-C523-4476-9B61-AB8E3BBFF42F}">
      <dsp:nvSpPr>
        <dsp:cNvPr id="0" name=""/>
        <dsp:cNvSpPr/>
      </dsp:nvSpPr>
      <dsp:spPr>
        <a:xfrm>
          <a:off x="0" y="331095"/>
          <a:ext cx="2011396" cy="187784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2018</a:t>
          </a:r>
          <a:endParaRPr lang="ru-RU" sz="28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91669" y="422764"/>
        <a:ext cx="1828058" cy="1694503"/>
      </dsp:txXfrm>
    </dsp:sp>
    <dsp:sp modelId="{FEE14405-5086-4A95-B02D-45D99B911577}">
      <dsp:nvSpPr>
        <dsp:cNvPr id="0" name=""/>
        <dsp:cNvSpPr/>
      </dsp:nvSpPr>
      <dsp:spPr>
        <a:xfrm>
          <a:off x="2205479" y="2662526"/>
          <a:ext cx="6367080" cy="213807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д.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Коткозеро,ул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. Школьная, д. 4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п.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Верхнеолонецкий,ул.Октябрьская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, д.42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05479" y="2929785"/>
        <a:ext cx="5565303" cy="1603555"/>
      </dsp:txXfrm>
    </dsp:sp>
    <dsp:sp modelId="{A4742FF0-DE03-4BAC-9E0A-644BD6DA1BA6}">
      <dsp:nvSpPr>
        <dsp:cNvPr id="0" name=""/>
        <dsp:cNvSpPr/>
      </dsp:nvSpPr>
      <dsp:spPr>
        <a:xfrm>
          <a:off x="0" y="2819619"/>
          <a:ext cx="2061460" cy="19239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2019 г</a:t>
          </a:r>
          <a:endParaRPr lang="ru-RU" sz="32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93922" y="2913541"/>
        <a:ext cx="1873616" cy="17361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CD15C1-F7A6-4BB4-AC1A-2CBB6F8A8BA3}" type="datetimeFigureOut">
              <a:rPr lang="ru-RU" smtClean="0"/>
              <a:pPr/>
              <a:t>10.03.2021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67CAFC-AAE6-4F61-BFE3-5D2A524A80D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65E6ED1-BD0D-4579-858C-721B56976E5B}" type="datetimeFigureOut">
              <a:rPr lang="ru-RU"/>
              <a:pPr>
                <a:defRPr/>
              </a:pPr>
              <a:t>10.03.2021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8338300-7791-4C5C-988F-951DDDF886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565983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8338300-7791-4C5C-988F-951DDDF88627}" type="slidenum">
              <a:rPr lang="ru-RU" smtClean="0"/>
              <a:pPr>
                <a:defRPr/>
              </a:pPr>
              <a:t>40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Овал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2081F4A-B592-460F-96FC-BCDA133D519E}" type="datetimeFigureOut">
              <a:rPr lang="ru-RU"/>
              <a:pPr>
                <a:defRPr/>
              </a:pPr>
              <a:t>10.03.2021</a:t>
            </a:fld>
            <a:endParaRPr lang="ru-RU"/>
          </a:p>
        </p:txBody>
      </p:sp>
      <p:sp>
        <p:nvSpPr>
          <p:cNvPr id="7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5A80FC2-78F4-40DE-8E65-4D7FEAE3F1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04918-92A8-4D66-A319-42A351B004B7}" type="datetimeFigureOut">
              <a:rPr lang="ru-RU"/>
              <a:pPr>
                <a:defRPr/>
              </a:pPr>
              <a:t>10.03.2021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311EF-FA59-44D2-929E-DA6E5E0B3E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Овал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8548BF1-8950-4987-AFAD-64E73C2E76DC}" type="datetimeFigureOut">
              <a:rPr lang="ru-RU"/>
              <a:pPr>
                <a:defRPr/>
              </a:pPr>
              <a:t>10.03.2021</a:t>
            </a:fld>
            <a:endParaRPr lang="ru-RU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CA70126-4244-45F7-99EE-1C7D2FC565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0A08D-62F7-40E4-968C-83AFEC4E1FD9}" type="datetimeFigureOut">
              <a:rPr lang="ru-RU"/>
              <a:pPr>
                <a:defRPr/>
              </a:pPr>
              <a:t>10.03.2021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9740C7-B07F-41B3-BE31-E266FB2039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C7A174F-BDC3-4FF9-9D5F-E3CE8C05A875}" type="datetimeFigureOut">
              <a:rPr lang="ru-RU"/>
              <a:pPr>
                <a:defRPr/>
              </a:pPr>
              <a:t>10.03.2021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CA0FEC2-E6A4-4F73-B892-927D09B64C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48388-04C2-4F87-ACB2-F35108388BE3}" type="datetimeFigureOut">
              <a:rPr lang="ru-RU"/>
              <a:pPr>
                <a:defRPr/>
              </a:pPr>
              <a:t>10.03.2021</a:t>
            </a:fld>
            <a:endParaRPr lang="ru-RU"/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788A2-DB87-4D1E-A18D-BD5382C7F8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Прямоугольник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926C546-233A-48DA-B194-2AFD276037CD}" type="datetimeFigureOut">
              <a:rPr lang="ru-RU"/>
              <a:pPr>
                <a:defRPr/>
              </a:pPr>
              <a:t>10.03.2021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BDDE9C1-81B0-487C-991C-B7C697838F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F22AD21-1272-4668-AAA9-D0DF0CB7E786}" type="datetimeFigureOut">
              <a:rPr lang="ru-RU"/>
              <a:pPr>
                <a:defRPr/>
              </a:pPr>
              <a:t>10.03.2021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0C45D3F-909B-4093-A25B-5969696483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Блок-схема: процесс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Блок-схема: процесс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7A61948-B9C4-4F7C-82C6-7D28C97F1F03}" type="datetimeFigureOut">
              <a:rPr lang="ru-RU"/>
              <a:pPr>
                <a:defRPr/>
              </a:pPr>
              <a:t>10.03.2021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46A6E22-A217-4F1B-A5CA-E62425D434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BD709-F918-466C-92FA-CF423D1CC8D7}" type="datetimeFigureOut">
              <a:rPr lang="ru-RU"/>
              <a:pPr>
                <a:defRPr/>
              </a:pPr>
              <a:t>10.03.2021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FB1E1-355B-44DF-BB5C-AAD6B9365F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13AD6-44F8-4309-AA0A-C5A7D9D5000F}" type="datetimeFigureOut">
              <a:rPr lang="ru-RU"/>
              <a:pPr>
                <a:defRPr/>
              </a:pPr>
              <a:t>10.03.2021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97A1C-9518-46FD-94A7-973FD37B2A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100" y="1447800"/>
            <a:ext cx="3673475" cy="4800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260975" y="14478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260975" y="39243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ECDC6-3F21-47CA-9184-28D0F11A6DCD}" type="datetimeFigureOut">
              <a:rPr lang="ru-RU"/>
              <a:pPr>
                <a:defRPr/>
              </a:pPr>
              <a:t>10.03.2021</a:t>
            </a:fld>
            <a:endParaRPr lang="ru-RU"/>
          </a:p>
        </p:txBody>
      </p:sp>
      <p:sp>
        <p:nvSpPr>
          <p:cNvPr id="7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B012D-5A3E-47EB-94AE-A956F64B6F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Заголовок, 2 маленьких объекта и 1 большой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35100" y="14478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1435100" y="39243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half" idx="3"/>
          </p:nvPr>
        </p:nvSpPr>
        <p:spPr>
          <a:xfrm>
            <a:off x="5260975" y="1447800"/>
            <a:ext cx="3673475" cy="4800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C37774-9A50-4E74-B354-B11511063A00}" type="datetimeFigureOut">
              <a:rPr lang="ru-RU"/>
              <a:pPr>
                <a:defRPr/>
              </a:pPr>
              <a:t>10.03.2021</a:t>
            </a:fld>
            <a:endParaRPr lang="ru-RU"/>
          </a:p>
        </p:txBody>
      </p:sp>
      <p:sp>
        <p:nvSpPr>
          <p:cNvPr id="7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24A3F-A04D-43EA-A428-BAC660E204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35100" y="14478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260975" y="14478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1435100" y="39243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260975" y="39243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DDD37A-F574-47E0-BE38-6B1292A4C0F1}" type="datetimeFigureOut">
              <a:rPr lang="ru-RU"/>
              <a:pPr>
                <a:defRPr/>
              </a:pPr>
              <a:t>10.03.2021</a:t>
            </a:fld>
            <a:endParaRPr lang="ru-RU"/>
          </a:p>
        </p:txBody>
      </p:sp>
      <p:sp>
        <p:nvSpPr>
          <p:cNvPr id="8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267DF-A82A-4C3E-8D35-76DB5E3B66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3D9D1DD-EC61-42BC-90EF-A24879D8C113}" type="datetimeFigureOut">
              <a:rPr lang="ru-RU"/>
              <a:pPr>
                <a:defRPr/>
              </a:pPr>
              <a:t>10.03.2021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20A1B9F-6BE4-4ACA-BC9D-5223E015DC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  <p:sldLayoutId id="2147483854" r:id="rId2"/>
    <p:sldLayoutId id="2147483856" r:id="rId3"/>
    <p:sldLayoutId id="2147483853" r:id="rId4"/>
    <p:sldLayoutId id="2147483857" r:id="rId5"/>
    <p:sldLayoutId id="2147483852" r:id="rId6"/>
    <p:sldLayoutId id="2147483858" r:id="rId7"/>
    <p:sldLayoutId id="2147483859" r:id="rId8"/>
    <p:sldLayoutId id="2147483860" r:id="rId9"/>
    <p:sldLayoutId id="2147483851" r:id="rId10"/>
    <p:sldLayoutId id="2147483850" r:id="rId11"/>
    <p:sldLayoutId id="2147483849" r:id="rId12"/>
    <p:sldLayoutId id="2147483848" r:id="rId13"/>
    <p:sldLayoutId id="2147483847" r:id="rId14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4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1925" y="785813"/>
            <a:ext cx="7407275" cy="4572000"/>
          </a:xfrm>
        </p:spPr>
        <p:txBody>
          <a:bodyPr/>
          <a:lstStyle/>
          <a:p>
            <a:pPr marL="26988" algn="ctr" eaLnBrk="1" hangingPunct="1"/>
            <a:r>
              <a:rPr lang="ru-RU" sz="6000" b="1" dirty="0" smtClean="0">
                <a:solidFill>
                  <a:srgbClr val="320E04"/>
                </a:solidFill>
                <a:latin typeface="Times New Roman" pitchFamily="18" charset="0"/>
                <a:cs typeface="Times New Roman" pitchFamily="18" charset="0"/>
              </a:rPr>
              <a:t>ОТЧЕТ </a:t>
            </a:r>
          </a:p>
          <a:p>
            <a:pPr marL="26988" algn="ctr" eaLnBrk="1" hangingPunct="1"/>
            <a:r>
              <a:rPr lang="ru-RU" sz="3600" b="1" dirty="0" smtClean="0">
                <a:solidFill>
                  <a:srgbClr val="320E04"/>
                </a:solidFill>
                <a:latin typeface="Century"/>
                <a:cs typeface="Times New Roman" pitchFamily="18" charset="0"/>
              </a:rPr>
              <a:t>Администрации</a:t>
            </a:r>
          </a:p>
          <a:p>
            <a:pPr marL="26988" algn="ctr" eaLnBrk="1" hangingPunct="1"/>
            <a:r>
              <a:rPr lang="ru-RU" sz="3600" b="1" dirty="0" err="1" smtClean="0">
                <a:solidFill>
                  <a:srgbClr val="320E04"/>
                </a:solidFill>
                <a:latin typeface="Century"/>
                <a:cs typeface="Times New Roman" pitchFamily="18" charset="0"/>
              </a:rPr>
              <a:t>Коткозерского</a:t>
            </a:r>
            <a:r>
              <a:rPr lang="ru-RU" sz="3600" b="1" dirty="0" smtClean="0">
                <a:solidFill>
                  <a:srgbClr val="320E04"/>
                </a:solidFill>
                <a:latin typeface="Century"/>
                <a:cs typeface="Times New Roman" pitchFamily="18" charset="0"/>
              </a:rPr>
              <a:t> сельского поселения </a:t>
            </a:r>
          </a:p>
          <a:p>
            <a:pPr marL="26988" algn="ctr" eaLnBrk="1" hangingPunct="1"/>
            <a:r>
              <a:rPr lang="ru-RU" sz="4000" b="1" dirty="0" smtClean="0">
                <a:solidFill>
                  <a:srgbClr val="320E04"/>
                </a:solidFill>
                <a:latin typeface="Century"/>
                <a:cs typeface="Times New Roman" pitchFamily="18" charset="0"/>
              </a:rPr>
              <a:t>об итогах 2020 года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dirty="0" smtClean="0"/>
              <a:t>Главные направления деятельности администрации Коткозерского сельского поселения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800" dirty="0" smtClean="0"/>
              <a:t>обеспечение жизнедеятельности населения, что включает в себя, прежде всего:</a:t>
            </a:r>
          </a:p>
          <a:p>
            <a:r>
              <a:rPr lang="ru-RU" sz="2800" dirty="0" smtClean="0"/>
              <a:t> содержание социально-культурной сферы,</a:t>
            </a:r>
          </a:p>
          <a:p>
            <a:r>
              <a:rPr lang="ru-RU" sz="2800" dirty="0" smtClean="0"/>
              <a:t> обеспечение благоустройства населенных пунктов,</a:t>
            </a:r>
          </a:p>
          <a:p>
            <a:r>
              <a:rPr lang="ru-RU" sz="2800" dirty="0" smtClean="0"/>
              <a:t> организации уличного освещения, </a:t>
            </a:r>
          </a:p>
          <a:p>
            <a:r>
              <a:rPr lang="ru-RU" sz="2800" dirty="0" smtClean="0"/>
              <a:t>содержания автомобильных дорог общего пользования,  </a:t>
            </a:r>
          </a:p>
          <a:p>
            <a:r>
              <a:rPr lang="ru-RU" sz="2800" dirty="0" smtClean="0"/>
              <a:t>обеспечения первичных мер пожарной безопасности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I</a:t>
            </a:r>
            <a:r>
              <a:rPr lang="ru-RU" sz="3200" dirty="0" smtClean="0"/>
              <a:t>. Приоритетные задачи на 2020 год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100" y="1214422"/>
            <a:ext cx="7499350" cy="5429288"/>
          </a:xfrm>
        </p:spPr>
        <p:txBody>
          <a:bodyPr/>
          <a:lstStyle/>
          <a:p>
            <a:pPr lvl="0"/>
            <a:r>
              <a:rPr lang="ru-RU" sz="1400" dirty="0" smtClean="0"/>
              <a:t>Продолжить работы по благоустройству Коткозерского сельского поселения:</a:t>
            </a:r>
          </a:p>
          <a:p>
            <a:r>
              <a:rPr lang="ru-RU" sz="1400" dirty="0" smtClean="0"/>
              <a:t>- создание семейного парка « Калейдоскоп» в д. Коткозеро (в рамках проекта Минсельхоза РК )</a:t>
            </a:r>
          </a:p>
          <a:p>
            <a:r>
              <a:rPr lang="ru-RU" sz="1400" dirty="0" smtClean="0"/>
              <a:t>- восстановление футбольного поля в п. Верхнеолонецкий, площадок для массового отдыха в д. </a:t>
            </a:r>
            <a:r>
              <a:rPr lang="ru-RU" sz="1400" dirty="0" err="1" smtClean="0"/>
              <a:t>Утозеро</a:t>
            </a:r>
            <a:r>
              <a:rPr lang="ru-RU" sz="1400" dirty="0" smtClean="0"/>
              <a:t>, п. Интерпоселок, благоустройства территории многоквартирных домов по ул. Школьная у д.4 и 6 и общественной территории.( в рамках проектов ТОС)</a:t>
            </a:r>
          </a:p>
          <a:p>
            <a:r>
              <a:rPr lang="ru-RU" sz="1400" dirty="0" smtClean="0"/>
              <a:t>2. Ремонт уличного освещения в п. Интерпосёлок.</a:t>
            </a:r>
          </a:p>
          <a:p>
            <a:r>
              <a:rPr lang="ru-RU" sz="1400" dirty="0" smtClean="0"/>
              <a:t>3. Продолжить работы по ремонту автомобильных дорог местного значения.</a:t>
            </a:r>
          </a:p>
          <a:p>
            <a:r>
              <a:rPr lang="ru-RU" sz="1400" dirty="0" smtClean="0"/>
              <a:t>4. Продолжить работы по ремонту здания МБУ « Коткозерский СДК», а именно ремонт кровли, косметический ремонт помещений .</a:t>
            </a:r>
          </a:p>
          <a:p>
            <a:r>
              <a:rPr lang="ru-RU" sz="1400" dirty="0" smtClean="0"/>
              <a:t>5.  Участие в разработке Генерального плана и Правил землепользования и застройки в Коткозерском  сельском  поселении.</a:t>
            </a:r>
          </a:p>
          <a:p>
            <a:r>
              <a:rPr lang="ru-RU" sz="1400" dirty="0" smtClean="0"/>
              <a:t>6.  Участие и согласование проектно-сметной документации на реконструкцию КОС в д. Коткозеро.</a:t>
            </a:r>
          </a:p>
          <a:p>
            <a:r>
              <a:rPr lang="ru-RU" sz="1400" dirty="0" smtClean="0"/>
              <a:t>7. Контроль за ходом выполнения работ, согласно Адресной инвестиционной программы Республики Карелия на 2018 год и на плановый период 2019 и 2020 годов. В 2020 году планируется завершение работ по строительству уличной газораспределительной сети в Коткозерском СП (д. Гошкила, д. Торосозеро и д. Коткозеро).</a:t>
            </a:r>
          </a:p>
          <a:p>
            <a:r>
              <a:rPr lang="ru-RU" sz="1400" dirty="0" smtClean="0"/>
              <a:t>8. Проведение юбилейных мероприятий, посвященных 500- летию Важеозерского монастыря, 100- летию Республики Карелия, 75 –летию Победы в ВОВ.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/>
              <a:t>Общая характеристика Коткозерского сельского поселения</a:t>
            </a:r>
            <a:endParaRPr lang="ru-RU" sz="32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150" y="2198687"/>
            <a:ext cx="2857500" cy="3314700"/>
          </a:xfrm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Границы:</a:t>
            </a:r>
          </a:p>
          <a:p>
            <a:pPr>
              <a:buNone/>
            </a:pPr>
            <a:r>
              <a:rPr lang="ru-RU" dirty="0" smtClean="0"/>
              <a:t>1.Святозерское СП</a:t>
            </a:r>
          </a:p>
          <a:p>
            <a:pPr>
              <a:buNone/>
            </a:pPr>
            <a:r>
              <a:rPr lang="ru-RU" dirty="0" smtClean="0"/>
              <a:t>2.Крошнозерское СП</a:t>
            </a:r>
          </a:p>
          <a:p>
            <a:pPr>
              <a:buNone/>
            </a:pPr>
            <a:r>
              <a:rPr lang="ru-RU" dirty="0" smtClean="0"/>
              <a:t>3.Ведлозерсое СП</a:t>
            </a:r>
          </a:p>
          <a:p>
            <a:pPr>
              <a:buNone/>
            </a:pPr>
            <a:r>
              <a:rPr lang="ru-RU" dirty="0" smtClean="0"/>
              <a:t>4.Коверское СП</a:t>
            </a:r>
          </a:p>
          <a:p>
            <a:pPr>
              <a:buNone/>
            </a:pPr>
            <a:r>
              <a:rPr lang="ru-RU" dirty="0" smtClean="0"/>
              <a:t>5.Куйтежское СП</a:t>
            </a:r>
          </a:p>
          <a:p>
            <a:pPr>
              <a:buNone/>
            </a:pPr>
            <a:r>
              <a:rPr lang="ru-RU" dirty="0" smtClean="0"/>
              <a:t>6.Ленинградская область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03220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88" y="214313"/>
            <a:ext cx="7497762" cy="9175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700" b="1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2700" b="1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2700" b="1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2700" b="1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27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Демографическая ситуация</a:t>
            </a:r>
            <a:r>
              <a:rPr lang="ru-RU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4" name="Содержимое 2"/>
          <p:cNvSpPr>
            <a:spLocks noGrp="1"/>
          </p:cNvSpPr>
          <p:nvPr>
            <p:ph idx="1"/>
          </p:nvPr>
        </p:nvSpPr>
        <p:spPr>
          <a:xfrm>
            <a:off x="1000125" y="1143000"/>
            <a:ext cx="5214938" cy="5286375"/>
          </a:xfrm>
        </p:spPr>
        <p:txBody>
          <a:bodyPr/>
          <a:lstStyle/>
          <a:p>
            <a:pPr algn="just" eaLnBrk="1" hangingPunct="1">
              <a:buFont typeface="Wingdings 2" pitchFamily="18" charset="2"/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Общая численность населения </a:t>
            </a:r>
          </a:p>
          <a:p>
            <a:pPr algn="just" eaLnBrk="1" hangingPunct="1">
              <a:buFont typeface="Wingdings 2" pitchFamily="18" charset="2"/>
              <a:buNone/>
            </a:pPr>
            <a:r>
              <a:rPr lang="ru-RU" sz="2200" u="sng" dirty="0" smtClean="0">
                <a:latin typeface="Times New Roman" pitchFamily="18" charset="0"/>
                <a:cs typeface="Times New Roman" pitchFamily="18" charset="0"/>
              </a:rPr>
              <a:t>на 01.01.2020 год –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1030</a:t>
            </a:r>
            <a:r>
              <a:rPr lang="ru-RU" sz="2200" u="sng" dirty="0" smtClean="0">
                <a:latin typeface="Times New Roman" pitchFamily="18" charset="0"/>
                <a:cs typeface="Times New Roman" pitchFamily="18" charset="0"/>
              </a:rPr>
              <a:t> чел. 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д. Березовая гора -4 чел</a:t>
            </a:r>
          </a:p>
          <a:p>
            <a:pPr eaLnBrk="1" hangingPunct="1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д.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Вагвозеро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– 0 чел</a:t>
            </a:r>
          </a:p>
          <a:p>
            <a:pPr eaLnBrk="1" hangingPunct="1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п. Верхнеолонецкий – 244 чел</a:t>
            </a:r>
          </a:p>
          <a:p>
            <a:pPr eaLnBrk="1" hangingPunct="1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д.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Гошкила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– 6 чел.</a:t>
            </a:r>
          </a:p>
          <a:p>
            <a:pPr eaLnBrk="1" hangingPunct="1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п. Интерпоселок – 78 чел</a:t>
            </a:r>
          </a:p>
          <a:p>
            <a:pPr eaLnBrk="1" hangingPunct="1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Д.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Кескозеро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eaLnBrk="1" hangingPunct="1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д. </a:t>
            </a: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Коткозеро - </a:t>
            </a:r>
            <a:r>
              <a:rPr lang="ru-RU" sz="2100" b="1" dirty="0" smtClean="0">
                <a:latin typeface="Times New Roman" pitchFamily="18" charset="0"/>
                <a:cs typeface="Times New Roman" pitchFamily="18" charset="0"/>
              </a:rPr>
              <a:t>611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чел</a:t>
            </a:r>
          </a:p>
          <a:p>
            <a:pPr eaLnBrk="1" hangingPunct="1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д.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Лумбозеро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- 7чел.</a:t>
            </a:r>
          </a:p>
          <a:p>
            <a:pPr eaLnBrk="1" hangingPunct="1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д. Торосозеро – 19 чел</a:t>
            </a:r>
          </a:p>
          <a:p>
            <a:pPr eaLnBrk="1" hangingPunct="1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д.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Утозеро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- 14 чел.</a:t>
            </a:r>
          </a:p>
          <a:p>
            <a:pPr eaLnBrk="1" hangingPunct="1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п. Черная речка – 40чел.</a:t>
            </a:r>
            <a:endParaRPr lang="ru-RU" sz="21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dirty="0" smtClean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4077072"/>
            <a:ext cx="4226650" cy="21793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7488"/>
            <a:ext cx="3810000" cy="11620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4578" name="Текст 2"/>
          <p:cNvSpPr>
            <a:spLocks noGrp="1"/>
          </p:cNvSpPr>
          <p:nvPr>
            <p:ph type="body" idx="2"/>
          </p:nvPr>
        </p:nvSpPr>
        <p:spPr>
          <a:xfrm>
            <a:off x="457200" y="1406525"/>
            <a:ext cx="3810000" cy="698500"/>
          </a:xfrm>
        </p:spPr>
        <p:txBody>
          <a:bodyPr/>
          <a:lstStyle/>
          <a:p>
            <a:pPr marL="44450"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24579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857250"/>
            <a:ext cx="8153400" cy="5268913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ru-RU" sz="5400" dirty="0" err="1" smtClean="0">
                <a:latin typeface="Times New Roman" pitchFamily="18" charset="0"/>
                <a:cs typeface="Times New Roman" pitchFamily="18" charset="0"/>
              </a:rPr>
              <a:t>Коткозерского</a:t>
            </a: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 сельского поселения 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в 2020 году</a:t>
            </a:r>
            <a:endParaRPr lang="ru-RU" sz="5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805263"/>
            <a:ext cx="7859216" cy="498699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b="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2" name="Текст 2"/>
          <p:cNvSpPr>
            <a:spLocks noGrp="1"/>
          </p:cNvSpPr>
          <p:nvPr>
            <p:ph type="body" idx="1"/>
          </p:nvPr>
        </p:nvSpPr>
        <p:spPr>
          <a:xfrm>
            <a:off x="457200" y="328612"/>
            <a:ext cx="4022725" cy="1012155"/>
          </a:xfrm>
        </p:spPr>
        <p:txBody>
          <a:bodyPr/>
          <a:lstStyle/>
          <a:p>
            <a:pPr marL="63500" algn="ctr" eaLnBrk="1" hangingPunct="1"/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63500" algn="ctr" eaLnBrk="1" hangingPunct="1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ДОХОДЫ</a:t>
            </a:r>
          </a:p>
          <a:p>
            <a:pPr marL="63500" eaLnBrk="1" hangingPunct="1"/>
            <a:endParaRPr lang="ru-RU" dirty="0" smtClean="0"/>
          </a:p>
        </p:txBody>
      </p:sp>
      <p:sp>
        <p:nvSpPr>
          <p:cNvPr id="30723" name="Текст 3"/>
          <p:cNvSpPr>
            <a:spLocks noGrp="1"/>
          </p:cNvSpPr>
          <p:nvPr>
            <p:ph type="body" sz="half" idx="3"/>
          </p:nvPr>
        </p:nvSpPr>
        <p:spPr>
          <a:xfrm>
            <a:off x="4664075" y="328613"/>
            <a:ext cx="4022725" cy="1012154"/>
          </a:xfrm>
        </p:spPr>
        <p:txBody>
          <a:bodyPr/>
          <a:lstStyle/>
          <a:p>
            <a:pPr marL="63500" algn="ctr" eaLnBrk="1" hangingPunct="1"/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63500" algn="ctr" eaLnBrk="1" hangingPunct="1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РАСХОДЫ</a:t>
            </a:r>
          </a:p>
          <a:p>
            <a:pPr marL="63500" eaLnBrk="1" hangingPunct="1"/>
            <a:endParaRPr lang="ru-RU" dirty="0" smtClean="0"/>
          </a:p>
        </p:txBody>
      </p:sp>
      <p:sp>
        <p:nvSpPr>
          <p:cNvPr id="30724" name="Содержимое 4"/>
          <p:cNvSpPr>
            <a:spLocks noGrp="1"/>
          </p:cNvSpPr>
          <p:nvPr>
            <p:ph sz="quarter" idx="2"/>
          </p:nvPr>
        </p:nvSpPr>
        <p:spPr>
          <a:xfrm>
            <a:off x="785813" y="969963"/>
            <a:ext cx="4000500" cy="3816350"/>
          </a:xfrm>
        </p:spPr>
        <p:txBody>
          <a:bodyPr/>
          <a:lstStyle/>
          <a:p>
            <a:pPr marL="392113" indent="-273050" eaLnBrk="1" hangingPunct="1">
              <a:buFont typeface="Wingdings 2" pitchFamily="18" charset="2"/>
              <a:buNone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392113" indent="-273050" eaLnBrk="1" hangingPunct="1">
              <a:buFont typeface="Wingdings 2" pitchFamily="18" charset="2"/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Факт  </a:t>
            </a:r>
          </a:p>
          <a:p>
            <a:pPr marL="392113" indent="-273050" eaLnBrk="1" hangingPunct="1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7 977 ,8 тыс. 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руб. </a:t>
            </a:r>
          </a:p>
          <a:p>
            <a:pPr marL="392113" indent="-273050" eaLnBrk="1" hangingPunct="1"/>
            <a:endParaRPr lang="ru-RU" sz="3600" dirty="0" smtClean="0"/>
          </a:p>
        </p:txBody>
      </p:sp>
      <p:sp>
        <p:nvSpPr>
          <p:cNvPr id="30725" name="Содержимое 5"/>
          <p:cNvSpPr>
            <a:spLocks noGrp="1"/>
          </p:cNvSpPr>
          <p:nvPr>
            <p:ph sz="quarter" idx="4"/>
          </p:nvPr>
        </p:nvSpPr>
        <p:spPr>
          <a:xfrm>
            <a:off x="4714875" y="969963"/>
            <a:ext cx="4214813" cy="3816350"/>
          </a:xfrm>
        </p:spPr>
        <p:txBody>
          <a:bodyPr/>
          <a:lstStyle/>
          <a:p>
            <a:pPr marL="392113" indent="-273050" eaLnBrk="1" hangingPunct="1">
              <a:buFont typeface="Wingdings 2" pitchFamily="18" charset="2"/>
              <a:buNone/>
            </a:pP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marL="392113" indent="-273050" eaLnBrk="1" hangingPunct="1">
              <a:buFont typeface="Wingdings 2" pitchFamily="18" charset="2"/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Факт </a:t>
            </a:r>
          </a:p>
          <a:p>
            <a:pPr marL="392113" indent="-273050" eaLnBrk="1" hangingPunct="1"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8 448 ,10 тыс. 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руб. </a:t>
            </a:r>
          </a:p>
          <a:p>
            <a:pPr marL="392113" indent="-273050" eaLnBrk="1" hangingPunct="1"/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Доходная часть бюджета</a:t>
            </a:r>
            <a:endParaRPr lang="ru-RU" b="1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5602" name="Содержимое 4"/>
          <p:cNvGraphicFramePr>
            <a:graphicFrameLocks noGrp="1"/>
          </p:cNvGraphicFramePr>
          <p:nvPr>
            <p:ph idx="1"/>
          </p:nvPr>
        </p:nvGraphicFramePr>
        <p:xfrm>
          <a:off x="1384300" y="1235075"/>
          <a:ext cx="7600950" cy="5064125"/>
        </p:xfrm>
        <a:graphic>
          <a:graphicData uri="http://schemas.openxmlformats.org/presentationml/2006/ole">
            <p:oleObj spid="_x0000_s25640" r:id="rId3" imgW="7602371" imgH="5060119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071538" y="714356"/>
          <a:ext cx="7786742" cy="6147219"/>
        </p:xfrm>
        <a:graphic>
          <a:graphicData uri="http://schemas.openxmlformats.org/drawingml/2006/table">
            <a:tbl>
              <a:tblPr/>
              <a:tblGrid>
                <a:gridCol w="3500462"/>
                <a:gridCol w="1214446"/>
                <a:gridCol w="1357322"/>
                <a:gridCol w="785818"/>
                <a:gridCol w="928694"/>
              </a:tblGrid>
              <a:tr h="98948">
                <a:tc rowSpan="2">
                  <a:txBody>
                    <a:bodyPr/>
                    <a:lstStyle/>
                    <a:p>
                      <a:pPr algn="just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Доходы за 2020 год.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План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Факт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Отклонение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894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>
                          <a:latin typeface="Times New Roman"/>
                          <a:ea typeface="Times New Roman"/>
                        </a:rPr>
                        <a:t>Руб.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>
                          <a:latin typeface="Times New Roman"/>
                          <a:ea typeface="Times New Roman"/>
                        </a:rPr>
                        <a:t>%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948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НДФЛ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166,4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164,7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1,7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-1.1 %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948">
                <a:tc>
                  <a:txBody>
                    <a:bodyPr/>
                    <a:lstStyle/>
                    <a:p>
                      <a:pPr algn="just"/>
                      <a:r>
                        <a:rPr lang="ru-RU" sz="1400">
                          <a:latin typeface="Times New Roman"/>
                          <a:ea typeface="Times New Roman"/>
                        </a:rPr>
                        <a:t>Акцизы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1 922,7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1887,4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- 35,3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- 1,8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845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Единый сельскохозяйственный налог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0,3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0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>
                          <a:latin typeface="Times New Roman"/>
                          <a:ea typeface="Times New Roman"/>
                        </a:rPr>
                        <a:t>-0,3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- 100,00%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897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налог на имущество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143,0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167,2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>
                          <a:latin typeface="Times New Roman"/>
                          <a:ea typeface="Times New Roman"/>
                        </a:rPr>
                        <a:t>+24,2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+16,9%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948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земельный налог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1352,0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1280,3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>
                          <a:latin typeface="Times New Roman"/>
                          <a:ea typeface="Times New Roman"/>
                        </a:rPr>
                        <a:t>- 71,7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-5.4 %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845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Доход от сдачи имущества в аренду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56,2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48,6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-7,6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-13,5%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897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Дотация бюджету поселения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1401,2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1401,2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0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100%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897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Субсидия на ремонт ДК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>
                          <a:latin typeface="Times New Roman"/>
                          <a:ea typeface="Times New Roman"/>
                        </a:rPr>
                        <a:t>2417,3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0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-2417,3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>
                          <a:latin typeface="Times New Roman"/>
                          <a:ea typeface="Times New Roman"/>
                        </a:rPr>
                        <a:t>-100%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5793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Субсидия ДК (на выплату заработной платы директору ДК)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123,0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123,0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>
                          <a:latin typeface="Times New Roman"/>
                          <a:ea typeface="Times New Roman"/>
                        </a:rPr>
                        <a:t>0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100,00%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3690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Субвенция на осуществление государственных полномочий по административной комиссии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2 000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2 000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>
                          <a:latin typeface="Times New Roman"/>
                          <a:ea typeface="Times New Roman"/>
                        </a:rPr>
                        <a:t>0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100,00%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897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Субсидия по воинскому учету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138,2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138.2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>
                          <a:latin typeface="Times New Roman"/>
                          <a:ea typeface="Times New Roman"/>
                        </a:rPr>
                        <a:t>0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100 %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948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Субсидия ТОС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405,4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405.4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>
                          <a:latin typeface="Times New Roman"/>
                          <a:ea typeface="Times New Roman"/>
                        </a:rPr>
                        <a:t>0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100 %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845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Поступление от денежных пожертвований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136,76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136,76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>
                          <a:latin typeface="Times New Roman"/>
                          <a:ea typeface="Times New Roman"/>
                        </a:rPr>
                        <a:t>0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100 %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742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Субсидия Минсельхоза РК на реализацию проекта « Калейдоскоп»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821,23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821,23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>
                          <a:latin typeface="Times New Roman"/>
                          <a:ea typeface="Times New Roman"/>
                        </a:rPr>
                        <a:t>0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100 %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845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Субсидия на ремонт автодороги в п. Интерпоселок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882,00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882,00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>
                          <a:latin typeface="Times New Roman"/>
                          <a:ea typeface="Times New Roman"/>
                        </a:rPr>
                        <a:t>0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100%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5793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Субсидия на ППМИ ( уличное освещение в п. Интерпоселок)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459,03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459,03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>
                          <a:latin typeface="Times New Roman"/>
                          <a:ea typeface="Times New Roman"/>
                        </a:rPr>
                        <a:t>0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100%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742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Межбюджетный трансферт по полномочиям по библиотечному обслуживанию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54,0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54.0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>
                          <a:latin typeface="Times New Roman"/>
                          <a:ea typeface="Times New Roman"/>
                        </a:rPr>
                        <a:t>0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100%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948">
                <a:tc>
                  <a:txBody>
                    <a:bodyPr/>
                    <a:lstStyle/>
                    <a:p>
                      <a:pPr algn="just">
                        <a:tabLst>
                          <a:tab pos="890270" algn="l"/>
                        </a:tabLs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Итого: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10506,2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7997,8</a:t>
                      </a: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2508,4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latin typeface="Times New Roman"/>
                          <a:ea typeface="Times New Roman"/>
                        </a:rPr>
                        <a:t>- 23,9 %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27793" marR="277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0" y="0"/>
            <a:ext cx="692228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90588" algn="l"/>
              </a:tabLst>
            </a:pPr>
            <a:r>
              <a:rPr kumimoji="0" lang="ru-RU" altLang="zh-CN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Общая сумма доходов за 2020 г. – 7 997, 8 тыс. руб.</a:t>
            </a:r>
            <a:endParaRPr kumimoji="0" lang="ru-RU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142977" y="714357"/>
          <a:ext cx="7858178" cy="6032475"/>
        </p:xfrm>
        <a:graphic>
          <a:graphicData uri="http://schemas.openxmlformats.org/drawingml/2006/table">
            <a:tbl>
              <a:tblPr/>
              <a:tblGrid>
                <a:gridCol w="2656868"/>
                <a:gridCol w="553547"/>
                <a:gridCol w="774496"/>
                <a:gridCol w="976710"/>
                <a:gridCol w="904882"/>
                <a:gridCol w="995447"/>
                <a:gridCol w="996228"/>
              </a:tblGrid>
              <a:tr h="8260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Наименование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Раздел</a:t>
                      </a:r>
                    </a:p>
                  </a:txBody>
                  <a:tcPr marL="49013" marR="49013" marT="0" marB="0" vert="vert27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Подраздел</a:t>
                      </a:r>
                    </a:p>
                  </a:txBody>
                  <a:tcPr marL="49013" marR="49013" marT="0" marB="0" vert="vert27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план на 2020 год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Исполнено 2020 год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Отклонение кассового исполнения от плана 2020 года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% исполнения к плану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8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высшего должностного лица субъекта Российской Федерации и  муниципального образования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02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687,06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687,04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-0,02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99,9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95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971,28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951,71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-19,57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98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46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06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72,0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    72,0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100,0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4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Обеспечение проведения выборов и референдумов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3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Резервные фонды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1,0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-1,0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          0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8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Другие общегосударственные вопросы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51,75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51,71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-0,04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99,9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4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Мобилизационная и вневойсковая подготовка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02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138,2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138,2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         100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97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Мероприятия по предупреждению и ликвидации последствий чрезвычайных ситуаций и стихийных бедствий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09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5,0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5,0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100,0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8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Дорожное хозяйство (дорожные фонды)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09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3624,3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3591,75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-32,55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99,1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3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Благоустройство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1192,72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1192,72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         0,0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100,0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3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08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3741,47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1324,17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-2417,3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35,4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53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ТОС проект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433,8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433,8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172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ИТОГО: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10918,58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8448,10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     -2470,48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77,4</a:t>
                      </a:r>
                    </a:p>
                  </a:txBody>
                  <a:tcPr marL="49013" marR="49013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3249" name="Rectangle 1"/>
          <p:cNvSpPr>
            <a:spLocks noChangeArrowheads="1"/>
          </p:cNvSpPr>
          <p:nvPr/>
        </p:nvSpPr>
        <p:spPr bwMode="auto">
          <a:xfrm>
            <a:off x="928662" y="0"/>
            <a:ext cx="8215338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Исполнение бюджета поселения по расходам за 2020 года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 разделам и подразделам классификации расходов РФ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indent="342900" algn="ctr" eaLnBrk="0" hangingPunct="0"/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   </a:t>
            </a:r>
            <a:r>
              <a:rPr lang="ru-RU" sz="1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Расходная часть бюджета поселения за 2020 года план в сумме 10918,6 т.р., фактическое исполнение в сумме  8448,1</a:t>
            </a:r>
            <a:r>
              <a:rPr lang="ru-RU" sz="10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т.р</a:t>
            </a:r>
            <a:r>
              <a:rPr lang="ru-RU" sz="10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lang="ru-RU" sz="1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или на 77,4 %.</a:t>
            </a:r>
            <a:endParaRPr lang="ru-RU" sz="6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3429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            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1"/>
          <p:cNvSpPr>
            <a:spLocks noChangeArrowheads="1"/>
          </p:cNvSpPr>
          <p:nvPr/>
        </p:nvSpPr>
        <p:spPr bwMode="auto">
          <a:xfrm>
            <a:off x="1071538" y="357166"/>
            <a:ext cx="7643866" cy="6617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Фактические расходы</a:t>
            </a:r>
          </a:p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Подраздел 01 02 «Функционирование высшего должностного лица субъекта Российской Федерации и муниципального образования»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заработная плата – 527,67 т.р.; - начисления на оплату труда – 159,35 т.р.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Подраздел  01 04 «Функционирование местной Администрации»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заработная плата – 641,57 т.р.;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начисления на оплату труда – 193,75 т.р.;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закупка товаров, услуг, работ в сфере ИКТ  – 61,82 т.р.;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оплата электроэнергии, и прочих услуг– 52,33 т.р.;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оплату налогов, сборов и иных платежей – 0,22 т.р.;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приобретение канцелярских товаров– 2,0 т.р.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Подраздел  01 06 «Обеспечение деятельности финансовых, налоговых и таможенных органов и органов надзора»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расходы по  перечислению межбюджетных трансфертов бюджетам муниципальных районов из бюджетов поселений- 72,0 т.р.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Подраздел  01 07 «Обеспечение проведения выборов и референдумов»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indent="342900" algn="just">
              <a:buFontTx/>
              <a:buChar char="-"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Расходы направлены на проведение дополнительных выборов Главы КСП и депутатов КПС  в МО «Коткозерское сельское поселение» - 00,0 т.р.</a:t>
            </a:r>
            <a:r>
              <a:rPr lang="ru-RU" sz="11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lvl="0" indent="342900" algn="just">
              <a:buFontTx/>
              <a:buChar char="-"/>
            </a:pPr>
            <a:r>
              <a:rPr lang="ru-RU" sz="11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Подраздел</a:t>
            </a:r>
            <a:r>
              <a:rPr lang="ru-RU" sz="1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01 11 «Резервные фонды местных администраций»</a:t>
            </a: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lvl="0" indent="342900" algn="just" eaLnBrk="0" hangingPunct="0"/>
            <a:r>
              <a:rPr lang="ru-RU" sz="1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-Основное направление средств: оказание материальной помощи нуждающимся гражданам, попавшим в трудную жизненную ситуацию, а также проведение мероприятий местного значения.- 1,0 т.р.</a:t>
            </a:r>
          </a:p>
          <a:p>
            <a:pPr lvl="0" indent="342900" algn="just" eaLnBrk="0" hangingPunct="0"/>
            <a:r>
              <a:rPr lang="ru-RU" sz="1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Подраздел  01 13 «Другие общегосударственные вопросы»</a:t>
            </a: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lvl="0" indent="342900" algn="just" eaLnBrk="0" hangingPunct="0"/>
            <a:r>
              <a:rPr lang="ru-RU" sz="1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- Расходы по организации и проведению аукционов </a:t>
            </a:r>
            <a:r>
              <a:rPr lang="ru-RU" sz="1400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специал</a:t>
            </a:r>
            <a:r>
              <a:rPr lang="ru-RU" sz="1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. организацией, обслуживание сайта администрации, составление смет – 22,95 т.р.</a:t>
            </a: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lvl="0" indent="342900" algn="just" eaLnBrk="0" hangingPunct="0"/>
            <a:r>
              <a:rPr lang="ru-RU" sz="1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-Расходы по вывозу ТКО и перерасчет сметы по ДК – 7,16 т.р.;</a:t>
            </a: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lvl="0" indent="342900" algn="just" eaLnBrk="0" hangingPunct="0"/>
            <a:r>
              <a:rPr lang="ru-RU" sz="1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- расходы ТОС – 21,6 т.р.</a:t>
            </a: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lvl="0" indent="342900" algn="just" eaLnBrk="0" hangingPunct="0"/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1"/>
          <p:cNvSpPr>
            <a:spLocks noChangeArrowheads="1"/>
          </p:cNvSpPr>
          <p:nvPr/>
        </p:nvSpPr>
        <p:spPr bwMode="auto">
          <a:xfrm>
            <a:off x="1000100" y="1"/>
            <a:ext cx="7643866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Подраздел 0203 «Мобилизационная и вневойсковая подготовка»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на оплату заработной платы – 98,07 т.р.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на начисления на оплату труда – 29,62 т.р.;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услуги связи,  закупка товаров, услуг, работ в сфере ИКТ  - 1,64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т.р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оплата электроэнергии – 6,36 т.р.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 приобретение канцелярских товаров и почтовых марок- 2,5 т.р.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Подраздел 0309 «Предупреждение и ликвидация последствий чрезвычайных ситуаций и стихийных бедствий»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indent="342900" algn="just"/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на обеспечение пожарной безопасности– 5,0 т.р.</a:t>
            </a:r>
            <a:r>
              <a:rPr lang="ru-RU" sz="1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Подраздел 04 09 «Дорожное хозяйство»</a:t>
            </a: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lvl="0" indent="342900" algn="just" eaLnBrk="0" hangingPunct="0"/>
            <a:r>
              <a:rPr lang="ru-RU" sz="1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- расходы по ремонту дорог местного значения – 980,0 т.р.</a:t>
            </a: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lvl="0" indent="342900" algn="just" eaLnBrk="0" hangingPunct="0"/>
            <a:r>
              <a:rPr lang="ru-RU" sz="1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- расходы по расчистке дорог от снега, содержание дорог и уличного освещения – 2018,0 т.р.</a:t>
            </a: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lvl="0" indent="342900" algn="just" eaLnBrk="0" hangingPunct="0"/>
            <a:r>
              <a:rPr lang="ru-RU" sz="1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- расходы по ремонту уличного освещения п. Интерпоселок (ППМИ)- 593,71</a:t>
            </a: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lvl="0" indent="342900" algn="just" eaLnBrk="0" hangingPunct="0"/>
            <a:r>
              <a:rPr lang="ru-RU" sz="1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Подраздел  05 03 «Благоустройство»</a:t>
            </a: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lvl="0" indent="342900" algn="just" eaLnBrk="0" hangingPunct="0"/>
            <a:r>
              <a:rPr lang="ru-RU" sz="1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- расходы по реализации проекта семейного парка «Калейдоскоп» – 1192,72 т.р.</a:t>
            </a: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lvl="0" indent="342900" algn="just" eaLnBrk="0" hangingPunct="0"/>
            <a:r>
              <a:rPr lang="ru-RU" sz="1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                                      </a:t>
            </a: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lvl="0" indent="342900" algn="just" eaLnBrk="0" hangingPunct="0"/>
            <a:r>
              <a:rPr lang="ru-RU" sz="1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Подраздел 08 01 «Культура»</a:t>
            </a: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lvl="0" indent="342900" algn="just" eaLnBrk="0" hangingPunct="0"/>
            <a:r>
              <a:rPr lang="ru-RU" sz="1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</a:t>
            </a:r>
            <a:r>
              <a:rPr lang="ru-RU" sz="1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- Субсидия на выполнение муниципального задания МБУ «КСДК»  - 1270,16 т.р.</a:t>
            </a: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lvl="0" indent="342900" algn="just" eaLnBrk="0" hangingPunct="0"/>
            <a:r>
              <a:rPr lang="ru-RU" sz="1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- </a:t>
            </a:r>
            <a:r>
              <a:rPr lang="ru-RU" sz="1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Субсидия на иные цели</a:t>
            </a:r>
            <a:r>
              <a:rPr lang="ru-RU" sz="1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(полномочия библиотеки) – 54,0 т.р.</a:t>
            </a: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lvl="0" indent="342900" algn="just" eaLnBrk="0" hangingPunct="0"/>
            <a:r>
              <a:rPr lang="ru-RU" sz="1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Подраздел 1105 </a:t>
            </a: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lvl="0" indent="342900" algn="just" eaLnBrk="0" hangingPunct="0"/>
            <a:r>
              <a:rPr lang="ru-RU" sz="1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lang="ru-RU" sz="1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Расходы по реализации проекта ТОС «п. Верхнеолонецкий» – 433,80 </a:t>
            </a:r>
            <a:r>
              <a:rPr lang="ru-RU" sz="1400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т.р</a:t>
            </a: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65448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/>
              <a:t>Парк « Калейдоскоп»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 Стоимость проекта - 1 176 856 рублей. Основная часть финансовых средств выделена из бюджета РФ — 805 370 рублей. Вклад Коткозерского сельского поселения составил 324 420 рублей. </a:t>
            </a:r>
            <a:br>
              <a:rPr lang="ru-RU" sz="2000" dirty="0" smtClean="0"/>
            </a:br>
            <a:r>
              <a:rPr lang="ru-RU" sz="2000" dirty="0" smtClean="0"/>
              <a:t>Жители собрали более  50 000 рублей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Содержимое 4" descr="C:\РУБЕЦ Н М\Благоустройство 2018 - 2020\IMG_20201015_160651.jpg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4110" y="2571744"/>
            <a:ext cx="3452269" cy="2352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5" descr="C:\Users\73B5~1\AppData\Local\Temp\Rar$DIa9964.25039\IMG_20201015_160717.jpg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19255" y="2571744"/>
            <a:ext cx="3110463" cy="224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500-летие Важеозерского СП монастыря и  п. Интерпоселок</a:t>
            </a:r>
            <a:endParaRPr lang="ru-RU" dirty="0"/>
          </a:p>
        </p:txBody>
      </p:sp>
      <p:pic>
        <p:nvPicPr>
          <p:cNvPr id="5" name="Содержимое 4" descr="IMG_20200218_10453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435100" y="2488066"/>
            <a:ext cx="3657600" cy="2735943"/>
          </a:xfrm>
        </p:spPr>
      </p:pic>
      <p:pic>
        <p:nvPicPr>
          <p:cNvPr id="6" name="Содержимое 5" descr="IMG_20200222_103320_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276850" y="2488066"/>
            <a:ext cx="3657600" cy="273594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368730"/>
          </a:xfrm>
        </p:spPr>
        <p:txBody>
          <a:bodyPr>
            <a:noAutofit/>
          </a:bodyPr>
          <a:lstStyle/>
          <a:p>
            <a:pPr algn="ctr"/>
            <a:r>
              <a:rPr lang="ru-RU" sz="1800" dirty="0" smtClean="0"/>
              <a:t>Ремонт автомобильной дороги в п. Интерпоселок</a:t>
            </a:r>
            <a:br>
              <a:rPr lang="ru-RU" sz="1800" dirty="0" smtClean="0"/>
            </a:br>
            <a:r>
              <a:rPr lang="ru-RU" sz="1800" dirty="0" smtClean="0"/>
              <a:t> Общая сумма работ составила 980, 0 тыс. руб., в том числе: - за счет субсидии 882,0 тыс. руб.</a:t>
            </a:r>
            <a:br>
              <a:rPr lang="ru-RU" sz="1800" dirty="0" smtClean="0"/>
            </a:br>
            <a:r>
              <a:rPr lang="ru-RU" sz="1800" dirty="0" smtClean="0"/>
              <a:t>- за счет средств местного бюджета ( софинансирование) – 98,0 тыс.руб.</a:t>
            </a:r>
            <a:br>
              <a:rPr lang="ru-RU" sz="1800" dirty="0" smtClean="0"/>
            </a:br>
            <a:r>
              <a:rPr lang="ru-RU" sz="1800" dirty="0" smtClean="0"/>
              <a:t> </a:t>
            </a:r>
            <a:endParaRPr lang="ru-RU" sz="1800" dirty="0"/>
          </a:p>
        </p:txBody>
      </p:sp>
      <p:pic>
        <p:nvPicPr>
          <p:cNvPr id="8" name="Содержимое 7" descr="b2DYEyS2Ta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161648" y="1524000"/>
            <a:ext cx="2204504" cy="4664075"/>
          </a:xfrm>
        </p:spPr>
      </p:pic>
      <p:pic>
        <p:nvPicPr>
          <p:cNvPr id="9" name="Содержимое 8" descr="20200611_08544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276850" y="2484437"/>
            <a:ext cx="3657600" cy="2743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ППМИ</a:t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latin typeface="Arial" pitchFamily="34" charset="0"/>
                <a:cs typeface="Arial" pitchFamily="34" charset="0"/>
              </a:rPr>
              <a:t>«Текущий ремонт ВЛ-0,23 кВ уличного освещения в п. Интерпоселок, Коткозерского сельского поселения»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Стоимость проекта-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593 711 руб. 00 коп.</a:t>
            </a:r>
          </a:p>
          <a:p>
            <a:r>
              <a:rPr lang="ru-RU" dirty="0" smtClean="0"/>
              <a:t>Средства бюджета РК –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459 031 руб. 69 коп.</a:t>
            </a:r>
          </a:p>
          <a:p>
            <a:r>
              <a:rPr lang="ru-RU" dirty="0" smtClean="0"/>
              <a:t>Средства бюджета МО « Коткозерское  сельское поселение» -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94 993 руб.76 коп.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- Физ. и </a:t>
            </a:r>
            <a:r>
              <a:rPr lang="ru-RU" smtClean="0">
                <a:latin typeface="Arial" pitchFamily="34" charset="0"/>
                <a:cs typeface="Arial" pitchFamily="34" charset="0"/>
              </a:rPr>
              <a:t>юр. лица-39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685руб. 55 коп.</a:t>
            </a:r>
          </a:p>
          <a:p>
            <a:r>
              <a:rPr lang="ru-RU" dirty="0" smtClean="0"/>
              <a:t>Проблема: территория поселка  недостаточно освещена. </a:t>
            </a:r>
          </a:p>
          <a:p>
            <a:endParaRPr lang="ru-RU" dirty="0"/>
          </a:p>
        </p:txBody>
      </p:sp>
      <p:pic>
        <p:nvPicPr>
          <p:cNvPr id="1029" name="Picture 5" descr="C:\Users\user\Desktop\РАБОЧИЙ СТОЛ\Фото объектов\Аварийные дома\Дома Интерпоселок\IMG_20180516_14244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2071678"/>
            <a:ext cx="3752848" cy="2814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ППМИ п. Интерпоселок</a:t>
            </a:r>
            <a:endParaRPr lang="ru-RU" dirty="0"/>
          </a:p>
        </p:txBody>
      </p:sp>
      <p:pic>
        <p:nvPicPr>
          <p:cNvPr id="6" name="Содержимое 5" descr="20200602_13354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435100" y="2484437"/>
            <a:ext cx="3657600" cy="2743200"/>
          </a:xfrm>
        </p:spPr>
      </p:pic>
      <p:pic>
        <p:nvPicPr>
          <p:cNvPr id="7" name="Содержимое 6" descr="20200602_13351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5265950" y="2471183"/>
            <a:ext cx="3684616" cy="2743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eaLnBrk="1" hangingPunct="1"/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ТОС п. Верхнеолонецкий</a:t>
            </a:r>
            <a:br>
              <a:rPr lang="ru-RU" sz="2800" b="1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Проект « Восстановление футбольного поля в п. Верхнеолонецкий»</a:t>
            </a:r>
            <a:endParaRPr lang="ru-RU" sz="2800" dirty="0" smtClean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Субботник 7 мая 2020 </a:t>
            </a:r>
            <a:endParaRPr lang="ru-RU" dirty="0"/>
          </a:p>
        </p:txBody>
      </p:sp>
      <p:sp>
        <p:nvSpPr>
          <p:cNvPr id="12" name="Текст 11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ru-RU" dirty="0" smtClean="0"/>
              <a:t>Участвовало 35 чел</a:t>
            </a:r>
            <a:endParaRPr lang="ru-RU" dirty="0"/>
          </a:p>
        </p:txBody>
      </p:sp>
      <p:pic>
        <p:nvPicPr>
          <p:cNvPr id="9" name="Содержимое 8" descr="1pkv-iy4jwo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1523331"/>
            <a:ext cx="4022725" cy="3008064"/>
          </a:xfrm>
        </p:spPr>
      </p:pic>
      <p:pic>
        <p:nvPicPr>
          <p:cNvPr id="10" name="Содержимое 9" descr="CKS14fjFCHI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64075" y="1523331"/>
            <a:ext cx="4022725" cy="3008064"/>
          </a:xfrm>
        </p:spPr>
      </p:pic>
    </p:spTree>
    <p:extLst>
      <p:ext uri="{BB962C8B-B14F-4D97-AF65-F5344CB8AC3E}">
        <p14:creationId xmlns:p14="http://schemas.microsoft.com/office/powerpoint/2010/main" xmlns="" val="1954309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Субботник 24 мая 2020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ru-RU" dirty="0" smtClean="0"/>
              <a:t>Участвовало 32 чел</a:t>
            </a:r>
            <a:endParaRPr lang="ru-RU" dirty="0"/>
          </a:p>
        </p:txBody>
      </p:sp>
      <p:pic>
        <p:nvPicPr>
          <p:cNvPr id="60417" name="Picture 1" descr="C:\Users\Пользователь\Desktop\Фото для отчета 2020\-heOZEjfykE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523331"/>
            <a:ext cx="4022725" cy="3008064"/>
          </a:xfrm>
          <a:prstGeom prst="rect">
            <a:avLst/>
          </a:prstGeom>
          <a:noFill/>
        </p:spPr>
      </p:pic>
      <p:pic>
        <p:nvPicPr>
          <p:cNvPr id="60418" name="Picture 2" descr="C:\Users\Пользователь\Desktop\Фото для отчета 2020\IjXQeud8XL8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64075" y="1523331"/>
            <a:ext cx="4022725" cy="30080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5778" name="Picture 2" descr="C:\Users\Пользователь\Desktop\Фото для отчета 2020\V2Sf16B45Jc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64075" y="1518464"/>
            <a:ext cx="4022725" cy="3017798"/>
          </a:xfrm>
          <a:prstGeom prst="rect">
            <a:avLst/>
          </a:prstGeom>
          <a:noFill/>
        </p:spPr>
      </p:pic>
      <p:pic>
        <p:nvPicPr>
          <p:cNvPr id="8" name="Содержимое 7" descr="KkU1daBAf_0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57200" y="1523331"/>
            <a:ext cx="4022725" cy="300806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6802" name="Picture 2" descr="C:\Users\Пользователь\Desktop\Фото для отчета 2020\uMWkYm3aV1o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523331"/>
            <a:ext cx="4022725" cy="3008064"/>
          </a:xfrm>
          <a:prstGeom prst="rect">
            <a:avLst/>
          </a:prstGeom>
          <a:noFill/>
        </p:spPr>
      </p:pic>
      <p:pic>
        <p:nvPicPr>
          <p:cNvPr id="76803" name="Picture 3" descr="C:\Users\Пользователь\Desktop\Фото для отчета 2020\tqSiJk7nFXo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64075" y="1523331"/>
            <a:ext cx="4022725" cy="30080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7488"/>
            <a:ext cx="3810000" cy="11620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3794" name="Текст 2"/>
          <p:cNvSpPr>
            <a:spLocks noGrp="1"/>
          </p:cNvSpPr>
          <p:nvPr>
            <p:ph type="body" idx="2"/>
          </p:nvPr>
        </p:nvSpPr>
        <p:spPr>
          <a:xfrm>
            <a:off x="457200" y="1406525"/>
            <a:ext cx="3810000" cy="698500"/>
          </a:xfrm>
        </p:spPr>
        <p:txBody>
          <a:bodyPr/>
          <a:lstStyle/>
          <a:p>
            <a:pPr marL="44450"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3795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sz="3600" b="1" dirty="0" smtClean="0">
                <a:solidFill>
                  <a:srgbClr val="4B2203"/>
                </a:solidFill>
                <a:latin typeface="Times New Roman" pitchFamily="18" charset="0"/>
                <a:cs typeface="Times New Roman" pitchFamily="18" charset="0"/>
              </a:rPr>
              <a:t>Основные мероприятия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ru-RU" sz="3600" b="1" dirty="0" smtClean="0">
                <a:solidFill>
                  <a:srgbClr val="4B2203"/>
                </a:solidFill>
                <a:latin typeface="Times New Roman" pitchFamily="18" charset="0"/>
                <a:cs typeface="Times New Roman" pitchFamily="18" charset="0"/>
              </a:rPr>
              <a:t> в рамках исполнения полномочий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ru-RU" sz="3600" b="1" dirty="0" smtClean="0">
                <a:solidFill>
                  <a:srgbClr val="4B2203"/>
                </a:solidFill>
                <a:latin typeface="Times New Roman" pitchFamily="18" charset="0"/>
                <a:cs typeface="Times New Roman" pitchFamily="18" charset="0"/>
              </a:rPr>
              <a:t> по решению вопросов местного значения  в 2020 году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75" y="142875"/>
            <a:ext cx="7497763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Жилищно-коммунальное хозяйство</a:t>
            </a:r>
            <a:endParaRPr lang="ru-RU" sz="2800" b="1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873505670"/>
              </p:ext>
            </p:extLst>
          </p:nvPr>
        </p:nvGraphicFramePr>
        <p:xfrm>
          <a:off x="285720" y="1285860"/>
          <a:ext cx="857256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75" y="142875"/>
            <a:ext cx="7497763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Жилищный фонд</a:t>
            </a:r>
            <a:endParaRPr lang="ru-RU" sz="2800" b="1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693078179"/>
              </p:ext>
            </p:extLst>
          </p:nvPr>
        </p:nvGraphicFramePr>
        <p:xfrm>
          <a:off x="285720" y="1285860"/>
          <a:ext cx="857256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873531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75" y="142875"/>
            <a:ext cx="7497763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Жилищный фонд</a:t>
            </a:r>
            <a:endParaRPr lang="ru-RU" sz="2800" b="1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11487551"/>
              </p:ext>
            </p:extLst>
          </p:nvPr>
        </p:nvGraphicFramePr>
        <p:xfrm>
          <a:off x="285720" y="1285860"/>
          <a:ext cx="857256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470101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75" y="142875"/>
            <a:ext cx="7497763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Жилищный фонд</a:t>
            </a:r>
            <a:endParaRPr lang="ru-RU" sz="2800" b="1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11487551"/>
              </p:ext>
            </p:extLst>
          </p:nvPr>
        </p:nvGraphicFramePr>
        <p:xfrm>
          <a:off x="285720" y="1285860"/>
          <a:ext cx="857256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470101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Водоснабжение и водоотведение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u="sng" dirty="0" smtClean="0"/>
              <a:t>В 2020 г. выполнены следующие работы:</a:t>
            </a:r>
          </a:p>
          <a:p>
            <a:r>
              <a:rPr lang="ru-RU" sz="2400" dirty="0" smtClean="0"/>
              <a:t>- Установка насоса на КНС</a:t>
            </a:r>
          </a:p>
          <a:p>
            <a:r>
              <a:rPr lang="ru-RU" sz="2400" dirty="0" smtClean="0"/>
              <a:t>-ремонт колонки на ул. Набережная</a:t>
            </a:r>
          </a:p>
          <a:p>
            <a:r>
              <a:rPr lang="ru-RU" sz="2400" dirty="0" smtClean="0"/>
              <a:t>-Промывка канализационной сети – 600 м.</a:t>
            </a:r>
          </a:p>
          <a:p>
            <a:r>
              <a:rPr lang="ru-RU" sz="2400" dirty="0" smtClean="0"/>
              <a:t>-Устранение утечки на уд. Олонецкая</a:t>
            </a:r>
          </a:p>
          <a:p>
            <a:r>
              <a:rPr lang="ru-RU" sz="2400" dirty="0" smtClean="0"/>
              <a:t>В 2021 г. планируется замена водопроводных сетей – 100м, модернизация КНС, работы по устранению утечек.</a:t>
            </a:r>
            <a:endParaRPr lang="ru-RU" sz="1600" dirty="0" smtClean="0"/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Тариф на питьевое водоснабжение – 45,93 руб. с ( 01.01.2021 г) и 47,69 ( с 1.07.2021 по 31.12.2021г)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водоотведение - 46,95 руб. с ( 01.01.2021 г) и 48,73 ( с 1.07.2021 по 31.12.2021г )</a:t>
            </a:r>
          </a:p>
          <a:p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7488"/>
            <a:ext cx="3810000" cy="11620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3794" name="Текст 2"/>
          <p:cNvSpPr>
            <a:spLocks noGrp="1"/>
          </p:cNvSpPr>
          <p:nvPr>
            <p:ph type="body" idx="2"/>
          </p:nvPr>
        </p:nvSpPr>
        <p:spPr>
          <a:xfrm>
            <a:off x="457200" y="1406525"/>
            <a:ext cx="3810000" cy="698500"/>
          </a:xfrm>
        </p:spPr>
        <p:txBody>
          <a:bodyPr/>
          <a:lstStyle/>
          <a:p>
            <a:pPr marL="44450"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3795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sz="3600" b="1" dirty="0" smtClean="0">
                <a:solidFill>
                  <a:srgbClr val="4B2203"/>
                </a:solidFill>
                <a:latin typeface="Times New Roman" pitchFamily="18" charset="0"/>
                <a:cs typeface="Times New Roman" pitchFamily="18" charset="0"/>
              </a:rPr>
              <a:t>Основные мероприятия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ru-RU" sz="3600" b="1" dirty="0" smtClean="0">
                <a:solidFill>
                  <a:srgbClr val="4B2203"/>
                </a:solidFill>
                <a:latin typeface="Times New Roman" pitchFamily="18" charset="0"/>
                <a:cs typeface="Times New Roman" pitchFamily="18" charset="0"/>
              </a:rPr>
              <a:t> в рамках исполнения полномочий сельского поселения.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7901014" cy="116205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Общая протяженность </a:t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муниципальных дорог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2285984" y="1406964"/>
            <a:ext cx="5357850" cy="698500"/>
          </a:xfrm>
        </p:spPr>
        <p:txBody>
          <a:bodyPr/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23 км. 863 м.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user\Desktop\Новая папка\дорога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37260" y="2133600"/>
            <a:ext cx="5993280" cy="39925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Благоустройство</a:t>
            </a:r>
            <a:endParaRPr lang="ru-RU" dirty="0"/>
          </a:p>
        </p:txBody>
      </p:sp>
      <p:pic>
        <p:nvPicPr>
          <p:cNvPr id="8" name="Содержимое 7" descr="IMG_20200508_125610_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435100" y="2488066"/>
            <a:ext cx="3657600" cy="2735943"/>
          </a:xfrm>
        </p:spPr>
      </p:pic>
      <p:pic>
        <p:nvPicPr>
          <p:cNvPr id="9" name="Содержимое 8" descr="IMG_20200508_12533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276850" y="2488066"/>
            <a:ext cx="3657600" cy="273594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Ликвидация свалок</a:t>
            </a:r>
            <a:endParaRPr lang="ru-RU" dirty="0"/>
          </a:p>
        </p:txBody>
      </p:sp>
      <p:pic>
        <p:nvPicPr>
          <p:cNvPr id="5" name="Содержимое 4" descr="свалка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435100" y="2484437"/>
            <a:ext cx="3657600" cy="2743200"/>
          </a:xfrm>
        </p:spPr>
      </p:pic>
      <p:pic>
        <p:nvPicPr>
          <p:cNvPr id="8" name="Содержимое 7" descr="мусор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276850" y="2489009"/>
            <a:ext cx="3657600" cy="273405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Всероссийская акция «Вода России».</a:t>
            </a:r>
            <a:br>
              <a:rPr lang="ru-RU" sz="2800" b="1" dirty="0" smtClean="0"/>
            </a:br>
            <a:r>
              <a:rPr lang="ru-RU" sz="2800" b="1" dirty="0" smtClean="0"/>
              <a:t>«ТОС  п. Верхнеолонецкий» и «ТОС д. </a:t>
            </a:r>
            <a:r>
              <a:rPr lang="ru-RU" sz="2800" b="1" dirty="0" err="1" smtClean="0"/>
              <a:t>Утозеро</a:t>
            </a:r>
            <a:r>
              <a:rPr lang="ru-RU" sz="2800" b="1" dirty="0" smtClean="0"/>
              <a:t>»</a:t>
            </a:r>
            <a:endParaRPr lang="ru-RU" sz="2800" dirty="0"/>
          </a:p>
        </p:txBody>
      </p:sp>
      <p:pic>
        <p:nvPicPr>
          <p:cNvPr id="8" name="Содержимое 7" descr="tOGcUC59yvM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435100" y="2488519"/>
            <a:ext cx="3657600" cy="2735036"/>
          </a:xfrm>
        </p:spPr>
      </p:pic>
      <p:pic>
        <p:nvPicPr>
          <p:cNvPr id="9" name="Содержимое 8" descr="вода России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276850" y="2484437"/>
            <a:ext cx="3657600" cy="2743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700" b="1" dirty="0" smtClean="0"/>
              <a:t>Всероссийская акция «Вода России».</a:t>
            </a:r>
            <a:br>
              <a:rPr lang="ru-RU" sz="2700" b="1" dirty="0" smtClean="0"/>
            </a:br>
            <a:r>
              <a:rPr lang="ru-RU" sz="2700" b="1" dirty="0" smtClean="0"/>
              <a:t>ТОС « Возрождение»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" name="Содержимое 9" descr="5ityMh4a0ek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435100" y="2484437"/>
            <a:ext cx="3657600" cy="2743200"/>
          </a:xfrm>
        </p:spPr>
      </p:pic>
      <p:pic>
        <p:nvPicPr>
          <p:cNvPr id="11" name="Содержимое 10" descr="6QQH3JAaniY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276850" y="2484437"/>
            <a:ext cx="3657600" cy="2743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/>
              <a:t>Всероссийская акция «Вода России».</a:t>
            </a:r>
            <a:br>
              <a:rPr lang="ru-RU" sz="3200" b="1" dirty="0" smtClean="0"/>
            </a:br>
            <a:r>
              <a:rPr lang="ru-RU" sz="2700" b="1" dirty="0" smtClean="0"/>
              <a:t>ТОС « Доброта» и МКОУ « Коткозерская СОШ»</a:t>
            </a:r>
            <a:endParaRPr lang="ru-RU" sz="2700" dirty="0"/>
          </a:p>
        </p:txBody>
      </p:sp>
      <p:pic>
        <p:nvPicPr>
          <p:cNvPr id="5" name="Содержимое 4" descr="IMG_20200415_09013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435100" y="2488066"/>
            <a:ext cx="3657600" cy="2735943"/>
          </a:xfrm>
        </p:spPr>
      </p:pic>
      <p:pic>
        <p:nvPicPr>
          <p:cNvPr id="6" name="Содержимое 5" descr="IMG_20200430_10270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276850" y="2488066"/>
            <a:ext cx="3657600" cy="273594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7488"/>
            <a:ext cx="3810000" cy="11620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3794" name="Текст 2"/>
          <p:cNvSpPr>
            <a:spLocks noGrp="1"/>
          </p:cNvSpPr>
          <p:nvPr>
            <p:ph type="body" idx="2"/>
          </p:nvPr>
        </p:nvSpPr>
        <p:spPr>
          <a:xfrm>
            <a:off x="457200" y="1406525"/>
            <a:ext cx="3810000" cy="698500"/>
          </a:xfrm>
        </p:spPr>
        <p:txBody>
          <a:bodyPr/>
          <a:lstStyle/>
          <a:p>
            <a:pPr marL="44450"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3795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sz="3600" b="1" dirty="0" smtClean="0">
                <a:solidFill>
                  <a:srgbClr val="4B2203"/>
                </a:solidFill>
                <a:latin typeface="Times New Roman" pitchFamily="18" charset="0"/>
                <a:cs typeface="Times New Roman" pitchFamily="18" charset="0"/>
              </a:rPr>
              <a:t>Создание условий для организации досуга и обеспечение жителей поселения услугами организаций культуры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25" y="274638"/>
            <a:ext cx="7362825" cy="8255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63" y="357188"/>
            <a:ext cx="7862887" cy="5891212"/>
          </a:xfrm>
        </p:spPr>
        <p:txBody>
          <a:bodyPr>
            <a:normAutofit fontScale="92500" lnSpcReduction="10000"/>
          </a:bodyPr>
          <a:lstStyle/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сфера</a:t>
            </a:r>
          </a:p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МКОУ « Коткозерская СОШ»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–11 классов, 112 обучающихся; 4 группы, в них 36 воспитанника;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Библиотека д. Коткозеро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345 читателей;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Библиотека п. Верхнеолонецкий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136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ФАП п. Верхнеолонецкий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ФАП д. Коткозеро 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Верхнеолонецкое лесничество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Коткозерское лесничество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МБУ « Коткозерский СДК»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МО Администрация Коткозерского сельского поселения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25" y="274638"/>
            <a:ext cx="7362825" cy="8255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63" y="357188"/>
            <a:ext cx="7862887" cy="5891212"/>
          </a:xfrm>
        </p:spPr>
        <p:txBody>
          <a:bodyPr>
            <a:normAutofit lnSpcReduction="10000"/>
          </a:bodyPr>
          <a:lstStyle/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Общественные организации и объединения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КРОО «Живая деревня»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КОО «Доброта»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Совет ветеранов д.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Коткозеро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ТОС п.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Верхнеолонецкий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ТОС «Доброта» д.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Коткозеро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ТОС « Вдохновение» д.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Коткозеро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ТОС «Возрождение» п.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Интерпоселок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ТОС « Фортуна» д.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Коткозеро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ТОС д. Утозеро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 Партии « Единая Россия» -2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2643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25" y="274638"/>
            <a:ext cx="7362825" cy="8255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63" y="357188"/>
            <a:ext cx="7862887" cy="5891212"/>
          </a:xfrm>
        </p:spPr>
        <p:txBody>
          <a:bodyPr>
            <a:normAutofit lnSpcReduction="10000"/>
          </a:bodyPr>
          <a:lstStyle/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Религиозные организации (</a:t>
            </a:r>
            <a:r>
              <a:rPr lang="ru-RU" sz="3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Русской православной церкви</a:t>
            </a:r>
            <a:r>
              <a:rPr lang="ru-RU" sz="4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Приход Храма  во имя блаж.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Фаддея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Петрозаводского в п.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Верхнеолонецкий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Приход Храма  апостолов Петра и Павла д.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Коткозеро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Важеозерский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Спасо-Преображенский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мужской монастырь п.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Интерпоселок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82296" indent="0" eaLnBrk="1" fontAlgn="auto" hangingPunct="1">
              <a:spcAft>
                <a:spcPts val="0"/>
              </a:spcAft>
              <a:buNone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( основание обители около 1520 г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препп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Никифором и Геннадием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Важеозерских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88523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65405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ТОС - 6</a:t>
            </a:r>
            <a:endParaRPr lang="ru-RU" b="1" dirty="0">
              <a:solidFill>
                <a:schemeClr val="tx1"/>
              </a:solidFill>
            </a:endParaRPr>
          </a:p>
        </p:txBody>
      </p:sp>
      <p:graphicFrame>
        <p:nvGraphicFramePr>
          <p:cNvPr id="27677" name="Group 2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570975630"/>
              </p:ext>
            </p:extLst>
          </p:nvPr>
        </p:nvGraphicFramePr>
        <p:xfrm>
          <a:off x="1500188" y="1357297"/>
          <a:ext cx="7072312" cy="4677391"/>
        </p:xfrm>
        <a:graphic>
          <a:graphicData uri="http://schemas.openxmlformats.org/drawingml/2006/table">
            <a:tbl>
              <a:tblPr/>
              <a:tblGrid>
                <a:gridCol w="5304060"/>
                <a:gridCol w="1768252"/>
              </a:tblGrid>
              <a:tr h="1263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Проекты, реализованные ТОС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руб.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263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 подано заявок-5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1 789 033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52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Победитель: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ТОС п. Верхнеолонецкий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Проект « Восстановление футбольного поля в п. Верхнеолонецкий»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433 800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EF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326475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Лауреат Олонецкого района в 2020 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Крушневич Е.А.</a:t>
            </a:r>
          </a:p>
          <a:p>
            <a:endParaRPr lang="ru-RU" dirty="0" smtClean="0"/>
          </a:p>
          <a:p>
            <a:endParaRPr lang="ru-RU" dirty="0" smtClean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Букина В. В.</a:t>
            </a:r>
          </a:p>
          <a:p>
            <a:endParaRPr lang="ru-RU" dirty="0" smtClean="0"/>
          </a:p>
          <a:p>
            <a:pPr>
              <a:buNone/>
            </a:pPr>
            <a:r>
              <a:rPr lang="ru-RU" dirty="0" smtClean="0"/>
              <a:t> </a:t>
            </a:r>
          </a:p>
          <a:p>
            <a:endParaRPr lang="ru-RU" dirty="0"/>
          </a:p>
        </p:txBody>
      </p:sp>
      <p:pic>
        <p:nvPicPr>
          <p:cNvPr id="15" name="Рисунок 14" descr="kdT-9vD0Ht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00166" y="2035897"/>
            <a:ext cx="2857520" cy="3821971"/>
          </a:xfrm>
          <a:prstGeom prst="rect">
            <a:avLst/>
          </a:prstGeom>
        </p:spPr>
      </p:pic>
      <p:pic>
        <p:nvPicPr>
          <p:cNvPr id="16" name="Рисунок 15" descr="BjdMVHQg1Bw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29256" y="2095491"/>
            <a:ext cx="2786082" cy="3714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3440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25" y="274638"/>
            <a:ext cx="7362825" cy="8255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63" y="357188"/>
            <a:ext cx="7862887" cy="5891212"/>
          </a:xfrm>
        </p:spPr>
        <p:txBody>
          <a:bodyPr>
            <a:normAutofit/>
          </a:bodyPr>
          <a:lstStyle/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Юридические лица</a:t>
            </a:r>
          </a:p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ИП- 19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ООО-8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КФХ-3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Магазины-4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280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. Приоритетные задачи на 20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1 год.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1142984"/>
            <a:ext cx="7577160" cy="5429288"/>
          </a:xfrm>
        </p:spPr>
        <p:txBody>
          <a:bodyPr/>
          <a:lstStyle/>
          <a:p>
            <a:r>
              <a:rPr lang="ru-RU" sz="1800" dirty="0" smtClean="0"/>
              <a:t>1.Продолжить работы по благоустройству Коткозерского сельского поселения.</a:t>
            </a:r>
          </a:p>
          <a:p>
            <a:r>
              <a:rPr lang="ru-RU" sz="1800" dirty="0" smtClean="0"/>
              <a:t>2. Ремонт уличного освещения в д. </a:t>
            </a:r>
            <a:r>
              <a:rPr lang="ru-RU" sz="1800" dirty="0" err="1" smtClean="0"/>
              <a:t>Кескозеро</a:t>
            </a:r>
            <a:r>
              <a:rPr lang="ru-RU" sz="1800" dirty="0" smtClean="0"/>
              <a:t>, д. Лумбозеро                            ( 1 квартал 2021 г.).</a:t>
            </a:r>
          </a:p>
          <a:p>
            <a:r>
              <a:rPr lang="ru-RU" sz="1800" dirty="0" smtClean="0"/>
              <a:t>3. Продолжить работы по содержанию  автомобильных дорог местного значения.</a:t>
            </a:r>
          </a:p>
          <a:p>
            <a:r>
              <a:rPr lang="ru-RU" sz="1800" dirty="0" smtClean="0"/>
              <a:t>4. Продолжить работы по ремонту здания МБУ «Коткозерский СДК»              ( ремонт кровли, входной зоны и др.)</a:t>
            </a:r>
          </a:p>
          <a:p>
            <a:r>
              <a:rPr lang="ru-RU" sz="1800" dirty="0" smtClean="0"/>
              <a:t>5. Создание модельной библиотеки в д. Коткозеро.</a:t>
            </a:r>
          </a:p>
          <a:p>
            <a:r>
              <a:rPr lang="ru-RU" sz="1800" dirty="0" smtClean="0"/>
              <a:t>7. Завершение работ по строительству уличной газораспределительной сети в Коткозерском СП (д. Гошкила, д. Торосозеро и д. Коткозеро), согласно Адресной инвестиционной программе Республики Карелия на 2018 год и на плановый период 2019 и 2020 годов в 2021 году планируется</a:t>
            </a:r>
          </a:p>
          <a:p>
            <a:r>
              <a:rPr lang="ru-RU" sz="1800" dirty="0" smtClean="0"/>
              <a:t>8. Проведение юбилейных мероприятий, посвященных 70- летию п. Верхнеолонецкий.</a:t>
            </a:r>
          </a:p>
          <a:p>
            <a:r>
              <a:rPr lang="ru-RU" sz="1800" dirty="0" smtClean="0"/>
              <a:t>9. Реализация проектов « Народный проект», ППМИ, ТОС.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Народный бюджет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100" y="1447800"/>
            <a:ext cx="7499350" cy="5267348"/>
          </a:xfrm>
        </p:spPr>
        <p:txBody>
          <a:bodyPr/>
          <a:lstStyle/>
          <a:p>
            <a:pPr algn="ctr"/>
            <a:r>
              <a:rPr lang="ru-RU" b="1" dirty="0" smtClean="0"/>
              <a:t>Общее собрание жителей-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 15.00 ч.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голосование по отбору инициативных предложений в рамках проекта «Народный бюджет»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д. Коткозеро- 23 марта с15.00 до 18.00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п. Верхнеолонецкий – 24 марта с 15.30 до 18.00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857224" y="285728"/>
            <a:ext cx="1785950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 rotWithShape="1">
          <a:blip r:embed="rId3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 l="21166" t="46423" r="12773" b="16223"/>
          <a:stretch/>
        </p:blipFill>
        <p:spPr bwMode="auto">
          <a:xfrm>
            <a:off x="5929322" y="5643578"/>
            <a:ext cx="2701405" cy="10001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/>
            </a:ext>
          </a:ex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1"/>
          <p:cNvSpPr>
            <a:spLocks noChangeArrowheads="1"/>
          </p:cNvSpPr>
          <p:nvPr/>
        </p:nvSpPr>
        <p:spPr bwMode="auto">
          <a:xfrm>
            <a:off x="1428728" y="785794"/>
            <a:ext cx="7715272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Успех преобразований, происходящих в нашем поселении, во многом зависит от нашей совместной работы! Впереди у нас много планов!!!</a:t>
            </a:r>
            <a:b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Огромная благодарность за поддержку депутатам Совета Коткозерского сельского поселения, жителям и индивидуальным предпринимателям, </a:t>
            </a:r>
            <a:r>
              <a:rPr kumimoji="0" lang="ru-RU" altLang="zh-CN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Важеозерскому</a:t>
            </a: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altLang="zh-CN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Спасо-Преображенскому</a:t>
            </a: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мужскому монастырю, ТОС п. Верхнеолонецкий, ТОС «Возрождение» п. Интерпоселок, ТОС д. </a:t>
            </a:r>
            <a:r>
              <a:rPr kumimoji="0" lang="ru-RU" altLang="zh-CN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Утозеро</a:t>
            </a: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ТОС « Доброта», ТОС « Фортуна» совету ветеранов д. Коткозеро, </a:t>
            </a:r>
            <a:endParaRPr kumimoji="0" lang="ru-RU" altLang="zh-CN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1"/>
          <p:cNvSpPr>
            <a:spLocks noChangeArrowheads="1"/>
          </p:cNvSpPr>
          <p:nvPr/>
        </p:nvSpPr>
        <p:spPr bwMode="auto">
          <a:xfrm>
            <a:off x="1285852" y="428604"/>
            <a:ext cx="7358114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МБУ « Коткозерский Сельский Дом культуры», МКОУ « Коткозерская СОШ», ПЧ -35, КРОО «Живая деревня», КОО « Доброта» и всем небезразличным жителям за активную жизненную позицию, неравнодушие к решению актуальных вопросов, стремление и готовность делать нашу жизнь уютнее и комфортнее. Замечательный народ Коткозерского сельского поселения достоин благополучной и спокойной жизни, нам есть чем гордиться, что любить и беречь!</a:t>
            </a:r>
            <a:endParaRPr kumimoji="0" lang="ru-RU" altLang="zh-CN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50" y="214313"/>
            <a:ext cx="7497763" cy="28575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ru-RU" sz="28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100" y="642938"/>
            <a:ext cx="7499350" cy="5605462"/>
          </a:xfrm>
        </p:spPr>
        <p:txBody>
          <a:bodyPr>
            <a:normAutofit/>
          </a:bodyPr>
          <a:lstStyle/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0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Администрация Коткозерского сельского поселения </a:t>
            </a:r>
          </a:p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8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благодарит всех, </a:t>
            </a:r>
          </a:p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8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кто с нами сотрудничал</a:t>
            </a:r>
          </a:p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8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 2020 году</a:t>
            </a:r>
            <a:endParaRPr lang="ru-RU" sz="4800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6000" b="1" i="1" dirty="0" smtClean="0">
                <a:solidFill>
                  <a:schemeClr val="tx2">
                    <a:satMod val="130000"/>
                  </a:schemeClr>
                </a:solidFill>
              </a:rPr>
              <a:t>Спасибо за внимание!!!</a:t>
            </a:r>
            <a:endParaRPr lang="ru-RU" sz="6000" dirty="0">
              <a:solidFill>
                <a:schemeClr val="tx2">
                  <a:satMod val="13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4551</TotalTime>
  <Words>2217</Words>
  <Application>Microsoft Office PowerPoint</Application>
  <PresentationFormat>Экран (4:3)</PresentationFormat>
  <Paragraphs>448</Paragraphs>
  <Slides>47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49" baseType="lpstr">
      <vt:lpstr>Солнцестояние</vt:lpstr>
      <vt:lpstr>Лист Microsoft Office Excel 97-2003</vt:lpstr>
      <vt:lpstr>Слайд 1</vt:lpstr>
      <vt:lpstr>Главные направления деятельности администрации Коткозерского сельского поселения</vt:lpstr>
      <vt:lpstr>I. Приоритетные задачи на 2020 год</vt:lpstr>
      <vt:lpstr>Общая характеристика Коткозерского сельского поселения</vt:lpstr>
      <vt:lpstr>  Демографическая ситуация </vt:lpstr>
      <vt:lpstr>Слайд 6</vt:lpstr>
      <vt:lpstr>Слайд 7</vt:lpstr>
      <vt:lpstr>Доходная часть бюджета</vt:lpstr>
      <vt:lpstr>Слайд 9</vt:lpstr>
      <vt:lpstr>Слайд 10</vt:lpstr>
      <vt:lpstr>Слайд 11</vt:lpstr>
      <vt:lpstr>Слайд 12</vt:lpstr>
      <vt:lpstr>Парк « Калейдоскоп»  Стоимость проекта - 1 176 856 рублей. Основная часть финансовых средств выделена из бюджета РФ — 805 370 рублей. Вклад Коткозерского сельского поселения составил 324 420 рублей.  Жители собрали более  50 000 рублей.</vt:lpstr>
      <vt:lpstr>500-летие Важеозерского СП монастыря и  п. Интерпоселок</vt:lpstr>
      <vt:lpstr>Ремонт автомобильной дороги в п. Интерпоселок  Общая сумма работ составила 980, 0 тыс. руб., в том числе: - за счет субсидии 882,0 тыс. руб. - за счет средств местного бюджета ( софинансирование) – 98,0 тыс.руб.  </vt:lpstr>
      <vt:lpstr>ППМИ «Текущий ремонт ВЛ-0,23 кВ уличного освещения в п. Интерпоселок, Коткозерского сельского поселения»</vt:lpstr>
      <vt:lpstr>ППМИ п. Интерпоселок</vt:lpstr>
      <vt:lpstr>ТОС п. Верхнеолонецкий Проект « Восстановление футбольного поля в п. Верхнеолонецкий»</vt:lpstr>
      <vt:lpstr>Слайд 19</vt:lpstr>
      <vt:lpstr>Слайд 20</vt:lpstr>
      <vt:lpstr>Слайд 21</vt:lpstr>
      <vt:lpstr>Слайд 22</vt:lpstr>
      <vt:lpstr>Жилищно-коммунальное хозяйство</vt:lpstr>
      <vt:lpstr>Жилищный фонд</vt:lpstr>
      <vt:lpstr>Жилищный фонд</vt:lpstr>
      <vt:lpstr>Жилищный фонд</vt:lpstr>
      <vt:lpstr>Водоснабжение и водоотведение</vt:lpstr>
      <vt:lpstr>Слайд 28</vt:lpstr>
      <vt:lpstr>Общая протяженность   муниципальных дорог</vt:lpstr>
      <vt:lpstr>Благоустройство</vt:lpstr>
      <vt:lpstr>Ликвидация свалок</vt:lpstr>
      <vt:lpstr>Всероссийская акция «Вода России». «ТОС  п. Верхнеолонецкий» и «ТОС д. Утозеро»</vt:lpstr>
      <vt:lpstr>Всероссийская акция «Вода России». ТОС « Возрождение» </vt:lpstr>
      <vt:lpstr>Всероссийская акция «Вода России». ТОС « Доброта» и МКОУ « Коткозерская СОШ»</vt:lpstr>
      <vt:lpstr>Слайд 35</vt:lpstr>
      <vt:lpstr>Слайд 36</vt:lpstr>
      <vt:lpstr>Слайд 37</vt:lpstr>
      <vt:lpstr>Слайд 38</vt:lpstr>
      <vt:lpstr>ТОС - 6</vt:lpstr>
      <vt:lpstr>Лауреат Олонецкого района в 2020 </vt:lpstr>
      <vt:lpstr>Слайд 41</vt:lpstr>
      <vt:lpstr>III. Приоритетные задачи на 2021 год.</vt:lpstr>
      <vt:lpstr>Народный бюджет</vt:lpstr>
      <vt:lpstr>Слайд 44</vt:lpstr>
      <vt:lpstr>Слайд 45</vt:lpstr>
      <vt:lpstr>Слайд 46</vt:lpstr>
      <vt:lpstr>        Спасибо за внимание!!!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ОТЧЕТ</dc:title>
  <dc:creator>User</dc:creator>
  <cp:lastModifiedBy>Пользователь</cp:lastModifiedBy>
  <cp:revision>437</cp:revision>
  <dcterms:created xsi:type="dcterms:W3CDTF">2016-03-08T15:18:27Z</dcterms:created>
  <dcterms:modified xsi:type="dcterms:W3CDTF">2021-03-10T08:15:40Z</dcterms:modified>
</cp:coreProperties>
</file>