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notesSlides/notesSlide3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49"/>
  </p:notesMasterIdLst>
  <p:handoutMasterIdLst>
    <p:handoutMasterId r:id="rId50"/>
  </p:handoutMasterIdLst>
  <p:sldIdLst>
    <p:sldId id="256" r:id="rId2"/>
    <p:sldId id="521" r:id="rId3"/>
    <p:sldId id="495" r:id="rId4"/>
    <p:sldId id="486" r:id="rId5"/>
    <p:sldId id="257" r:id="rId6"/>
    <p:sldId id="399" r:id="rId7"/>
    <p:sldId id="297" r:id="rId8"/>
    <p:sldId id="359" r:id="rId9"/>
    <p:sldId id="526" r:id="rId10"/>
    <p:sldId id="527" r:id="rId11"/>
    <p:sldId id="511" r:id="rId12"/>
    <p:sldId id="512" r:id="rId13"/>
    <p:sldId id="528" r:id="rId14"/>
    <p:sldId id="516" r:id="rId15"/>
    <p:sldId id="529" r:id="rId16"/>
    <p:sldId id="517" r:id="rId17"/>
    <p:sldId id="530" r:id="rId18"/>
    <p:sldId id="520" r:id="rId19"/>
    <p:sldId id="519" r:id="rId20"/>
    <p:sldId id="531" r:id="rId21"/>
    <p:sldId id="532" r:id="rId22"/>
    <p:sldId id="533" r:id="rId23"/>
    <p:sldId id="534" r:id="rId24"/>
    <p:sldId id="535" r:id="rId25"/>
    <p:sldId id="536" r:id="rId26"/>
    <p:sldId id="307" r:id="rId27"/>
    <p:sldId id="271" r:id="rId28"/>
    <p:sldId id="467" r:id="rId29"/>
    <p:sldId id="505" r:id="rId30"/>
    <p:sldId id="468" r:id="rId31"/>
    <p:sldId id="537" r:id="rId32"/>
    <p:sldId id="522" r:id="rId33"/>
    <p:sldId id="497" r:id="rId34"/>
    <p:sldId id="498" r:id="rId35"/>
    <p:sldId id="538" r:id="rId36"/>
    <p:sldId id="523" r:id="rId37"/>
    <p:sldId id="500" r:id="rId38"/>
    <p:sldId id="358" r:id="rId39"/>
    <p:sldId id="488" r:id="rId40"/>
    <p:sldId id="489" r:id="rId41"/>
    <p:sldId id="490" r:id="rId42"/>
    <p:sldId id="487" r:id="rId43"/>
    <p:sldId id="502" r:id="rId44"/>
    <p:sldId id="508" r:id="rId45"/>
    <p:sldId id="509" r:id="rId46"/>
    <p:sldId id="288" r:id="rId47"/>
    <p:sldId id="418" r:id="rId4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 horzBarState="maximized">
    <p:restoredLeft sz="34587" autoAdjust="0"/>
    <p:restoredTop sz="82529" autoAdjust="0"/>
  </p:normalViewPr>
  <p:slideViewPr>
    <p:cSldViewPr>
      <p:cViewPr varScale="1">
        <p:scale>
          <a:sx n="116" d="100"/>
          <a:sy n="116" d="100"/>
        </p:scale>
        <p:origin x="-1494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701B8B-B796-4148-B4EC-5B2043D61454}" type="doc">
      <dgm:prSet loTypeId="urn:microsoft.com/office/officeart/2005/8/layout/vList6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99F4292C-7703-47C1-AE6D-3F277ADC1353}">
      <dgm:prSet phldrT="[Текст]" custT="1"/>
      <dgm:spPr/>
      <dgm:t>
        <a:bodyPr/>
        <a:lstStyle/>
        <a:p>
          <a:r>
            <a:rPr lang="ru-RU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Жилищный фонд</a:t>
          </a:r>
        </a:p>
      </dgm:t>
    </dgm:pt>
    <dgm:pt modelId="{D6641A18-5AE7-48D6-96D4-8254869062C0}" type="parTrans" cxnId="{11456578-41F9-4D11-BDF6-0DE826612BF3}">
      <dgm:prSet/>
      <dgm:spPr/>
      <dgm:t>
        <a:bodyPr/>
        <a:lstStyle/>
        <a:p>
          <a:endParaRPr lang="ru-RU" sz="1800"/>
        </a:p>
      </dgm:t>
    </dgm:pt>
    <dgm:pt modelId="{5194D70F-D0DE-4D65-ACFF-DABE299C4DA7}" type="sibTrans" cxnId="{11456578-41F9-4D11-BDF6-0DE826612BF3}">
      <dgm:prSet/>
      <dgm:spPr/>
      <dgm:t>
        <a:bodyPr/>
        <a:lstStyle/>
        <a:p>
          <a:endParaRPr lang="ru-RU" sz="1800"/>
        </a:p>
      </dgm:t>
    </dgm:pt>
    <dgm:pt modelId="{863EA6A4-16CD-402F-959C-F720FF30759E}">
      <dgm:prSet phldrT="[Текст]" custT="1"/>
      <dgm:spPr/>
      <dgm:t>
        <a:bodyPr/>
        <a:lstStyle/>
        <a:p>
          <a:r>
            <a:rPr lang="ru-RU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Водоснабжение</a:t>
          </a:r>
        </a:p>
        <a:p>
          <a:r>
            <a:rPr lang="ru-RU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Водоотведение</a:t>
          </a:r>
        </a:p>
      </dgm:t>
    </dgm:pt>
    <dgm:pt modelId="{71642933-DFB2-414A-8CDB-FF45122CFDEB}" type="parTrans" cxnId="{CB39F1C6-9FCD-4A0A-A32D-7811F9EA9383}">
      <dgm:prSet/>
      <dgm:spPr/>
      <dgm:t>
        <a:bodyPr/>
        <a:lstStyle/>
        <a:p>
          <a:endParaRPr lang="ru-RU" sz="1800"/>
        </a:p>
      </dgm:t>
    </dgm:pt>
    <dgm:pt modelId="{A6BF011A-5070-47FB-A3E3-ACF09949B80B}" type="sibTrans" cxnId="{CB39F1C6-9FCD-4A0A-A32D-7811F9EA9383}">
      <dgm:prSet/>
      <dgm:spPr/>
      <dgm:t>
        <a:bodyPr/>
        <a:lstStyle/>
        <a:p>
          <a:endParaRPr lang="ru-RU" sz="1800"/>
        </a:p>
      </dgm:t>
    </dgm:pt>
    <dgm:pt modelId="{A264B57A-66BF-4C37-B6A4-7CF056171A7E}">
      <dgm:prSet custT="1"/>
      <dgm:spPr/>
      <dgm:t>
        <a:bodyPr/>
        <a:lstStyle/>
        <a:p>
          <a:r>
            <a:rPr lang="ru-RU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Сбор ТКО</a:t>
          </a:r>
        </a:p>
      </dgm:t>
    </dgm:pt>
    <dgm:pt modelId="{6D7D1A6E-311F-4B1C-906D-4737085090E5}" type="parTrans" cxnId="{8F9EF65E-BAD6-42F6-81F5-8FB31D9FA7B9}">
      <dgm:prSet/>
      <dgm:spPr/>
      <dgm:t>
        <a:bodyPr/>
        <a:lstStyle/>
        <a:p>
          <a:endParaRPr lang="ru-RU" sz="1800"/>
        </a:p>
      </dgm:t>
    </dgm:pt>
    <dgm:pt modelId="{12B170DE-A6F5-4C92-8E79-B0144ECDF06C}" type="sibTrans" cxnId="{8F9EF65E-BAD6-42F6-81F5-8FB31D9FA7B9}">
      <dgm:prSet/>
      <dgm:spPr/>
      <dgm:t>
        <a:bodyPr/>
        <a:lstStyle/>
        <a:p>
          <a:endParaRPr lang="ru-RU" sz="1800"/>
        </a:p>
      </dgm:t>
    </dgm:pt>
    <dgm:pt modelId="{14BF4EB0-DF9A-4014-8947-E0E9946BE82C}">
      <dgm:prSet phldrT="[Текст]" custT="1"/>
      <dgm:spPr/>
      <dgm:t>
        <a:bodyPr/>
        <a:lstStyle/>
        <a:p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5170EB55-BE14-4D18-B6BF-6959B8D4F7C5}" type="parTrans" cxnId="{3A2C48C6-3CB9-404F-B636-5DA939F69658}">
      <dgm:prSet/>
      <dgm:spPr/>
      <dgm:t>
        <a:bodyPr/>
        <a:lstStyle/>
        <a:p>
          <a:endParaRPr lang="ru-RU" sz="1800"/>
        </a:p>
      </dgm:t>
    </dgm:pt>
    <dgm:pt modelId="{8A09F614-CBC2-498F-ACF3-312D25A6355A}" type="sibTrans" cxnId="{3A2C48C6-3CB9-404F-B636-5DA939F69658}">
      <dgm:prSet/>
      <dgm:spPr/>
      <dgm:t>
        <a:bodyPr/>
        <a:lstStyle/>
        <a:p>
          <a:endParaRPr lang="ru-RU" sz="1800"/>
        </a:p>
      </dgm:t>
    </dgm:pt>
    <dgm:pt modelId="{69D2B08E-76DF-47B8-A798-23338611DFAD}">
      <dgm:prSet phldrT="[Текст]" custT="1"/>
      <dgm:spPr/>
      <dgm:t>
        <a:bodyPr/>
        <a:lstStyle/>
        <a:p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6E6174F6-ECD2-4565-8723-4368B744C38D}" type="parTrans" cxnId="{5E8AB439-B51E-4273-88C4-932527E27E53}">
      <dgm:prSet/>
      <dgm:spPr/>
      <dgm:t>
        <a:bodyPr/>
        <a:lstStyle/>
        <a:p>
          <a:endParaRPr lang="ru-RU" sz="1800"/>
        </a:p>
      </dgm:t>
    </dgm:pt>
    <dgm:pt modelId="{59A04E14-9C98-4768-B1D5-59246E3FA108}" type="sibTrans" cxnId="{5E8AB439-B51E-4273-88C4-932527E27E53}">
      <dgm:prSet/>
      <dgm:spPr/>
      <dgm:t>
        <a:bodyPr/>
        <a:lstStyle/>
        <a:p>
          <a:endParaRPr lang="ru-RU" sz="1800"/>
        </a:p>
      </dgm:t>
    </dgm:pt>
    <dgm:pt modelId="{5827EACA-87DA-4D0F-AB33-C07F8EA6CF8E}">
      <dgm:prSet phldrT="[Текст]" custT="1"/>
      <dgm:spPr/>
      <dgm:t>
        <a:bodyPr/>
        <a:lstStyle/>
        <a:p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D3208F47-2E32-49C8-8373-DF23308637D6}" type="parTrans" cxnId="{2A147382-B06D-4A1F-AF39-B5BC6BB99690}">
      <dgm:prSet/>
      <dgm:spPr/>
      <dgm:t>
        <a:bodyPr/>
        <a:lstStyle/>
        <a:p>
          <a:endParaRPr lang="ru-RU" sz="1800"/>
        </a:p>
      </dgm:t>
    </dgm:pt>
    <dgm:pt modelId="{C2195D9A-582A-4412-B6B0-A8FE9B1E8FD2}" type="sibTrans" cxnId="{2A147382-B06D-4A1F-AF39-B5BC6BB99690}">
      <dgm:prSet/>
      <dgm:spPr/>
      <dgm:t>
        <a:bodyPr/>
        <a:lstStyle/>
        <a:p>
          <a:endParaRPr lang="ru-RU" sz="1800"/>
        </a:p>
      </dgm:t>
    </dgm:pt>
    <dgm:pt modelId="{0853C688-9678-42CC-B2BA-42D16FEDADA5}">
      <dgm:prSet phldrT="[Текст]" custT="1"/>
      <dgm:spPr/>
      <dgm:t>
        <a:bodyPr/>
        <a:lstStyle/>
        <a:p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02184AA3-B98A-4924-849A-C580A7D34C27}" type="parTrans" cxnId="{6B24337E-27A5-435D-8B4F-A9E50053B7D6}">
      <dgm:prSet/>
      <dgm:spPr/>
      <dgm:t>
        <a:bodyPr/>
        <a:lstStyle/>
        <a:p>
          <a:endParaRPr lang="ru-RU" sz="1800"/>
        </a:p>
      </dgm:t>
    </dgm:pt>
    <dgm:pt modelId="{329C2FEB-4D6A-4775-98DD-C97DDFF075ED}" type="sibTrans" cxnId="{6B24337E-27A5-435D-8B4F-A9E50053B7D6}">
      <dgm:prSet/>
      <dgm:spPr/>
      <dgm:t>
        <a:bodyPr/>
        <a:lstStyle/>
        <a:p>
          <a:endParaRPr lang="ru-RU" sz="1800"/>
        </a:p>
      </dgm:t>
    </dgm:pt>
    <dgm:pt modelId="{761B2464-C566-4E41-B003-BE24868D002B}">
      <dgm:prSet phldrT="[Текст]" custT="1"/>
      <dgm:spPr/>
      <dgm:t>
        <a:bodyPr/>
        <a:lstStyle/>
        <a:p>
          <a:r>
            <a:rPr lang="ru-RU" sz="1800" b="1" dirty="0">
              <a:latin typeface="Times New Roman" pitchFamily="18" charset="0"/>
              <a:cs typeface="Times New Roman" pitchFamily="18" charset="0"/>
            </a:rPr>
            <a:t>МУП </a:t>
          </a:r>
          <a:r>
            <a:rPr lang="ru-RU" sz="1800" b="1" dirty="0" err="1">
              <a:latin typeface="Times New Roman" pitchFamily="18" charset="0"/>
              <a:cs typeface="Times New Roman" pitchFamily="18" charset="0"/>
            </a:rPr>
            <a:t>Олонецкого</a:t>
          </a:r>
          <a:r>
            <a:rPr lang="ru-RU" sz="1800" b="1" dirty="0">
              <a:latin typeface="Times New Roman" pitchFamily="18" charset="0"/>
              <a:cs typeface="Times New Roman" pitchFamily="18" charset="0"/>
            </a:rPr>
            <a:t> района «Расчетно-ресурсный центр».</a:t>
          </a:r>
        </a:p>
      </dgm:t>
    </dgm:pt>
    <dgm:pt modelId="{F3FFDE8F-A4C7-47FE-A72B-36632DB3A400}" type="parTrans" cxnId="{5312F07C-7EE6-4104-9796-A4A2480F5C59}">
      <dgm:prSet/>
      <dgm:spPr/>
      <dgm:t>
        <a:bodyPr/>
        <a:lstStyle/>
        <a:p>
          <a:endParaRPr lang="ru-RU" sz="1800"/>
        </a:p>
      </dgm:t>
    </dgm:pt>
    <dgm:pt modelId="{1271B23D-031F-43C6-AD57-3405C9D8EE88}" type="sibTrans" cxnId="{5312F07C-7EE6-4104-9796-A4A2480F5C59}">
      <dgm:prSet/>
      <dgm:spPr/>
      <dgm:t>
        <a:bodyPr/>
        <a:lstStyle/>
        <a:p>
          <a:endParaRPr lang="ru-RU" sz="1800"/>
        </a:p>
      </dgm:t>
    </dgm:pt>
    <dgm:pt modelId="{B6EE2F9E-2BAC-4E70-B5A2-63DCFFEC868C}">
      <dgm:prSet custT="1"/>
      <dgm:spPr/>
      <dgm:t>
        <a:bodyPr/>
        <a:lstStyle/>
        <a:p>
          <a:r>
            <a:rPr lang="ru-RU" sz="1800" b="1" dirty="0">
              <a:latin typeface="Times New Roman" pitchFamily="18" charset="0"/>
              <a:cs typeface="Times New Roman" pitchFamily="18" charset="0"/>
            </a:rPr>
            <a:t>ООО «</a:t>
          </a:r>
          <a:r>
            <a:rPr lang="ru-RU" sz="1800" b="1" dirty="0" err="1">
              <a:latin typeface="Times New Roman" pitchFamily="18" charset="0"/>
              <a:cs typeface="Times New Roman" pitchFamily="18" charset="0"/>
            </a:rPr>
            <a:t>Автоспецтранс</a:t>
          </a:r>
          <a:r>
            <a:rPr lang="ru-RU" sz="1800" b="1" dirty="0">
              <a:latin typeface="Times New Roman" pitchFamily="18" charset="0"/>
              <a:cs typeface="Times New Roman" pitchFamily="18" charset="0"/>
            </a:rPr>
            <a:t>»</a:t>
          </a:r>
        </a:p>
      </dgm:t>
    </dgm:pt>
    <dgm:pt modelId="{D234E9D2-DD3B-44AF-89F5-D99AC0AD0330}" type="parTrans" cxnId="{6CBBC69A-5153-4152-B6C3-B1144BF4DBF2}">
      <dgm:prSet/>
      <dgm:spPr/>
      <dgm:t>
        <a:bodyPr/>
        <a:lstStyle/>
        <a:p>
          <a:endParaRPr lang="ru-RU" sz="1800"/>
        </a:p>
      </dgm:t>
    </dgm:pt>
    <dgm:pt modelId="{588977AA-03EA-4EA0-B7AC-8558135BBF1D}" type="sibTrans" cxnId="{6CBBC69A-5153-4152-B6C3-B1144BF4DBF2}">
      <dgm:prSet/>
      <dgm:spPr/>
      <dgm:t>
        <a:bodyPr/>
        <a:lstStyle/>
        <a:p>
          <a:endParaRPr lang="ru-RU" sz="1800"/>
        </a:p>
      </dgm:t>
    </dgm:pt>
    <dgm:pt modelId="{5D1168B2-0D43-497D-87CC-82393DCBF9D7}">
      <dgm:prSet phldrT="[Текст]" custT="1"/>
      <dgm:spPr/>
      <dgm:t>
        <a:bodyPr/>
        <a:lstStyle/>
        <a:p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F253D46C-5B2B-4F15-8C14-7EF4DEA6A87C}" type="parTrans" cxnId="{A5EB958E-0E43-4982-AC2C-67E9A44ABF4A}">
      <dgm:prSet/>
      <dgm:spPr/>
      <dgm:t>
        <a:bodyPr/>
        <a:lstStyle/>
        <a:p>
          <a:endParaRPr lang="ru-RU" sz="1800"/>
        </a:p>
      </dgm:t>
    </dgm:pt>
    <dgm:pt modelId="{A3973E59-A39D-4130-983F-6EDF972D8E2D}" type="sibTrans" cxnId="{A5EB958E-0E43-4982-AC2C-67E9A44ABF4A}">
      <dgm:prSet/>
      <dgm:spPr/>
      <dgm:t>
        <a:bodyPr/>
        <a:lstStyle/>
        <a:p>
          <a:endParaRPr lang="ru-RU" sz="1800"/>
        </a:p>
      </dgm:t>
    </dgm:pt>
    <dgm:pt modelId="{BB0D452C-5140-4F3A-8028-E114520CD740}">
      <dgm:prSet phldrT="[Текст]" custT="1"/>
      <dgm:spPr/>
      <dgm:t>
        <a:bodyPr/>
        <a:lstStyle/>
        <a:p>
          <a:r>
            <a:rPr lang="ru-RU" sz="1800" b="1" dirty="0">
              <a:latin typeface="Times New Roman" pitchFamily="18" charset="0"/>
              <a:cs typeface="Times New Roman" pitchFamily="18" charset="0"/>
            </a:rPr>
            <a:t>Непосредственное управление домов </a:t>
          </a:r>
        </a:p>
      </dgm:t>
    </dgm:pt>
    <dgm:pt modelId="{C2C8BA0D-DCBF-414A-B8CC-A0900AC1E56B}" type="parTrans" cxnId="{330B4741-E76D-4ED6-9BBA-30AF1961A100}">
      <dgm:prSet/>
      <dgm:spPr/>
      <dgm:t>
        <a:bodyPr/>
        <a:lstStyle/>
        <a:p>
          <a:endParaRPr lang="ru-RU" sz="1800"/>
        </a:p>
      </dgm:t>
    </dgm:pt>
    <dgm:pt modelId="{85F2FE48-3759-465B-8A2C-DCB0AAF9BDC0}" type="sibTrans" cxnId="{330B4741-E76D-4ED6-9BBA-30AF1961A100}">
      <dgm:prSet/>
      <dgm:spPr/>
      <dgm:t>
        <a:bodyPr/>
        <a:lstStyle/>
        <a:p>
          <a:endParaRPr lang="ru-RU" sz="1800"/>
        </a:p>
      </dgm:t>
    </dgm:pt>
    <dgm:pt modelId="{E369A1CE-C887-415D-ACAA-C8E51F5D2EA9}">
      <dgm:prSet custT="1"/>
      <dgm:spPr/>
      <dgm:t>
        <a:bodyPr/>
        <a:lstStyle/>
        <a:p>
          <a:r>
            <a:rPr lang="ru-RU" sz="1800" b="1" dirty="0">
              <a:latin typeface="Times New Roman" pitchFamily="18" charset="0"/>
              <a:cs typeface="Times New Roman" pitchFamily="18" charset="0"/>
            </a:rPr>
            <a:t>ООО « Карельский экологический оператор»</a:t>
          </a:r>
        </a:p>
      </dgm:t>
    </dgm:pt>
    <dgm:pt modelId="{5DB0E1D4-01AF-4440-A843-B88FC24F6A59}" type="parTrans" cxnId="{19D1E338-D418-4868-825C-6978604EBE70}">
      <dgm:prSet/>
      <dgm:spPr/>
      <dgm:t>
        <a:bodyPr/>
        <a:lstStyle/>
        <a:p>
          <a:endParaRPr lang="ru-RU" sz="1800"/>
        </a:p>
      </dgm:t>
    </dgm:pt>
    <dgm:pt modelId="{D2C0AC64-264A-4F3D-8575-28E3266BAE36}" type="sibTrans" cxnId="{19D1E338-D418-4868-825C-6978604EBE70}">
      <dgm:prSet/>
      <dgm:spPr/>
      <dgm:t>
        <a:bodyPr/>
        <a:lstStyle/>
        <a:p>
          <a:endParaRPr lang="ru-RU" sz="1800"/>
        </a:p>
      </dgm:t>
    </dgm:pt>
    <dgm:pt modelId="{76719ED1-4977-4A06-97A2-979CADF939D5}" type="pres">
      <dgm:prSet presAssocID="{63701B8B-B796-4148-B4EC-5B2043D6145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4798FCE-D931-4DAE-A02C-055CFB40568D}" type="pres">
      <dgm:prSet presAssocID="{99F4292C-7703-47C1-AE6D-3F277ADC1353}" presName="linNode" presStyleCnt="0"/>
      <dgm:spPr/>
    </dgm:pt>
    <dgm:pt modelId="{8BBA2580-C523-4476-9B61-AB8E3BBFF42F}" type="pres">
      <dgm:prSet presAssocID="{99F4292C-7703-47C1-AE6D-3F277ADC1353}" presName="parentShp" presStyleLbl="node1" presStyleIdx="0" presStyleCnt="3" custScaleX="93721" custLinFactNeighborX="-3317" custLinFactNeighborY="2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D4AE56-03C7-41B5-8556-2D43C1C055D2}" type="pres">
      <dgm:prSet presAssocID="{99F4292C-7703-47C1-AE6D-3F277ADC1353}" presName="childShp" presStyleLbl="bgAccFollowNode1" presStyleIdx="0" presStyleCnt="3" custScaleY="109136" custLinFactNeighborX="2191" custLinFactNeighborY="45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64DBDC-42B9-4EFC-8D4C-205175A6AF06}" type="pres">
      <dgm:prSet presAssocID="{5194D70F-D0DE-4D65-ACFF-DABE299C4DA7}" presName="spacing" presStyleCnt="0"/>
      <dgm:spPr/>
    </dgm:pt>
    <dgm:pt modelId="{AFC72D9F-DAF6-4AD8-B906-A54FFE19867A}" type="pres">
      <dgm:prSet presAssocID="{863EA6A4-16CD-402F-959C-F720FF30759E}" presName="linNode" presStyleCnt="0"/>
      <dgm:spPr/>
    </dgm:pt>
    <dgm:pt modelId="{A4742FF0-DE03-4BAC-9E0A-644BD6DA1BA6}" type="pres">
      <dgm:prSet presAssocID="{863EA6A4-16CD-402F-959C-F720FF30759E}" presName="parentShp" presStyleLbl="node1" presStyleIdx="1" presStyleCnt="3" custScaleX="103889" custScaleY="51236" custLinFactNeighborX="-1729" custLinFactNeighborY="34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E14405-5086-4A95-B02D-45D99B911577}" type="pres">
      <dgm:prSet presAssocID="{863EA6A4-16CD-402F-959C-F720FF30759E}" presName="childShp" presStyleLbl="bgAccFollowNode1" presStyleIdx="1" presStyleCnt="3" custScaleX="93949" custScaleY="569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06CC12-657D-4948-9629-9BCDEDE4C2B2}" type="pres">
      <dgm:prSet presAssocID="{A6BF011A-5070-47FB-A3E3-ACF09949B80B}" presName="spacing" presStyleCnt="0"/>
      <dgm:spPr/>
    </dgm:pt>
    <dgm:pt modelId="{9099830F-951C-4121-B535-EB2687E25EFF}" type="pres">
      <dgm:prSet presAssocID="{A264B57A-66BF-4C37-B6A4-7CF056171A7E}" presName="linNode" presStyleCnt="0"/>
      <dgm:spPr/>
    </dgm:pt>
    <dgm:pt modelId="{06518BEF-1322-4DB8-ABA3-7AC928897EC9}" type="pres">
      <dgm:prSet presAssocID="{A264B57A-66BF-4C37-B6A4-7CF056171A7E}" presName="parentShp" presStyleLbl="node1" presStyleIdx="2" presStyleCnt="3" custScaleX="98660" custScaleY="584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F6BA91-0169-4E16-BFCE-48346443BA0F}" type="pres">
      <dgm:prSet presAssocID="{A264B57A-66BF-4C37-B6A4-7CF056171A7E}" presName="childShp" presStyleLbl="bgAccFollowNode1" presStyleIdx="2" presStyleCnt="3" custScaleX="101403" custScaleY="649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07C417-8826-468A-A485-8A87885ACED1}" type="presOf" srcId="{5D1168B2-0D43-497D-87CC-82393DCBF9D7}" destId="{A4D4AE56-03C7-41B5-8556-2D43C1C055D2}" srcOrd="0" destOrd="2" presId="urn:microsoft.com/office/officeart/2005/8/layout/vList6"/>
    <dgm:cxn modelId="{6B24337E-27A5-435D-8B4F-A9E50053B7D6}" srcId="{99F4292C-7703-47C1-AE6D-3F277ADC1353}" destId="{0853C688-9678-42CC-B2BA-42D16FEDADA5}" srcOrd="0" destOrd="0" parTransId="{02184AA3-B98A-4924-849A-C580A7D34C27}" sibTransId="{329C2FEB-4D6A-4775-98DD-C97DDFF075ED}"/>
    <dgm:cxn modelId="{399E9FC3-E66E-464B-8B52-44EE8D1B3845}" type="presOf" srcId="{14BF4EB0-DF9A-4014-8947-E0E9946BE82C}" destId="{FEE14405-5086-4A95-B02D-45D99B911577}" srcOrd="0" destOrd="3" presId="urn:microsoft.com/office/officeart/2005/8/layout/vList6"/>
    <dgm:cxn modelId="{DF2A1F2F-831C-4774-B7F6-5E245B89B9C6}" type="presOf" srcId="{BB0D452C-5140-4F3A-8028-E114520CD740}" destId="{A4D4AE56-03C7-41B5-8556-2D43C1C055D2}" srcOrd="0" destOrd="1" presId="urn:microsoft.com/office/officeart/2005/8/layout/vList6"/>
    <dgm:cxn modelId="{0FBA9068-36F7-426E-8288-021397C5A28D}" type="presOf" srcId="{761B2464-C566-4E41-B003-BE24868D002B}" destId="{FEE14405-5086-4A95-B02D-45D99B911577}" srcOrd="0" destOrd="0" presId="urn:microsoft.com/office/officeart/2005/8/layout/vList6"/>
    <dgm:cxn modelId="{19D1E338-D418-4868-825C-6978604EBE70}" srcId="{A264B57A-66BF-4C37-B6A4-7CF056171A7E}" destId="{E369A1CE-C887-415D-ACAA-C8E51F5D2EA9}" srcOrd="1" destOrd="0" parTransId="{5DB0E1D4-01AF-4440-A843-B88FC24F6A59}" sibTransId="{D2C0AC64-264A-4F3D-8575-28E3266BAE36}"/>
    <dgm:cxn modelId="{15FBF6C8-F2DB-44E5-8D83-AAC40FAFA364}" type="presOf" srcId="{B6EE2F9E-2BAC-4E70-B5A2-63DCFFEC868C}" destId="{FDF6BA91-0169-4E16-BFCE-48346443BA0F}" srcOrd="0" destOrd="0" presId="urn:microsoft.com/office/officeart/2005/8/layout/vList6"/>
    <dgm:cxn modelId="{6CBBC69A-5153-4152-B6C3-B1144BF4DBF2}" srcId="{A264B57A-66BF-4C37-B6A4-7CF056171A7E}" destId="{B6EE2F9E-2BAC-4E70-B5A2-63DCFFEC868C}" srcOrd="0" destOrd="0" parTransId="{D234E9D2-DD3B-44AF-89F5-D99AC0AD0330}" sibTransId="{588977AA-03EA-4EA0-B7AC-8558135BBF1D}"/>
    <dgm:cxn modelId="{3A2C48C6-3CB9-404F-B636-5DA939F69658}" srcId="{863EA6A4-16CD-402F-959C-F720FF30759E}" destId="{14BF4EB0-DF9A-4014-8947-E0E9946BE82C}" srcOrd="3" destOrd="0" parTransId="{5170EB55-BE14-4D18-B6BF-6959B8D4F7C5}" sibTransId="{8A09F614-CBC2-498F-ACF3-312D25A6355A}"/>
    <dgm:cxn modelId="{A5EB958E-0E43-4982-AC2C-67E9A44ABF4A}" srcId="{99F4292C-7703-47C1-AE6D-3F277ADC1353}" destId="{5D1168B2-0D43-497D-87CC-82393DCBF9D7}" srcOrd="2" destOrd="0" parTransId="{F253D46C-5B2B-4F15-8C14-7EF4DEA6A87C}" sibTransId="{A3973E59-A39D-4130-983F-6EDF972D8E2D}"/>
    <dgm:cxn modelId="{2A147382-B06D-4A1F-AF39-B5BC6BB99690}" srcId="{863EA6A4-16CD-402F-959C-F720FF30759E}" destId="{5827EACA-87DA-4D0F-AB33-C07F8EA6CF8E}" srcOrd="1" destOrd="0" parTransId="{D3208F47-2E32-49C8-8373-DF23308637D6}" sibTransId="{C2195D9A-582A-4412-B6B0-A8FE9B1E8FD2}"/>
    <dgm:cxn modelId="{B21B8BFD-BCED-4B27-82DC-3E5F491C5DB2}" type="presOf" srcId="{5827EACA-87DA-4D0F-AB33-C07F8EA6CF8E}" destId="{FEE14405-5086-4A95-B02D-45D99B911577}" srcOrd="0" destOrd="1" presId="urn:microsoft.com/office/officeart/2005/8/layout/vList6"/>
    <dgm:cxn modelId="{70A3FD3B-B53E-4576-B53F-6DF0F9FE3A7B}" type="presOf" srcId="{A264B57A-66BF-4C37-B6A4-7CF056171A7E}" destId="{06518BEF-1322-4DB8-ABA3-7AC928897EC9}" srcOrd="0" destOrd="0" presId="urn:microsoft.com/office/officeart/2005/8/layout/vList6"/>
    <dgm:cxn modelId="{8F9EF65E-BAD6-42F6-81F5-8FB31D9FA7B9}" srcId="{63701B8B-B796-4148-B4EC-5B2043D61454}" destId="{A264B57A-66BF-4C37-B6A4-7CF056171A7E}" srcOrd="2" destOrd="0" parTransId="{6D7D1A6E-311F-4B1C-906D-4737085090E5}" sibTransId="{12B170DE-A6F5-4C92-8E79-B0144ECDF06C}"/>
    <dgm:cxn modelId="{11456578-41F9-4D11-BDF6-0DE826612BF3}" srcId="{63701B8B-B796-4148-B4EC-5B2043D61454}" destId="{99F4292C-7703-47C1-AE6D-3F277ADC1353}" srcOrd="0" destOrd="0" parTransId="{D6641A18-5AE7-48D6-96D4-8254869062C0}" sibTransId="{5194D70F-D0DE-4D65-ACFF-DABE299C4DA7}"/>
    <dgm:cxn modelId="{5E8AB439-B51E-4273-88C4-932527E27E53}" srcId="{863EA6A4-16CD-402F-959C-F720FF30759E}" destId="{69D2B08E-76DF-47B8-A798-23338611DFAD}" srcOrd="2" destOrd="0" parTransId="{6E6174F6-ECD2-4565-8723-4368B744C38D}" sibTransId="{59A04E14-9C98-4768-B1D5-59246E3FA108}"/>
    <dgm:cxn modelId="{330B4741-E76D-4ED6-9BBA-30AF1961A100}" srcId="{99F4292C-7703-47C1-AE6D-3F277ADC1353}" destId="{BB0D452C-5140-4F3A-8028-E114520CD740}" srcOrd="1" destOrd="0" parTransId="{C2C8BA0D-DCBF-414A-B8CC-A0900AC1E56B}" sibTransId="{85F2FE48-3759-465B-8A2C-DCB0AAF9BDC0}"/>
    <dgm:cxn modelId="{89BEC802-E982-4463-8185-2B781FEAB01E}" type="presOf" srcId="{63701B8B-B796-4148-B4EC-5B2043D61454}" destId="{76719ED1-4977-4A06-97A2-979CADF939D5}" srcOrd="0" destOrd="0" presId="urn:microsoft.com/office/officeart/2005/8/layout/vList6"/>
    <dgm:cxn modelId="{056EBED2-8FF7-414A-A9D2-7F01D8A3103C}" type="presOf" srcId="{0853C688-9678-42CC-B2BA-42D16FEDADA5}" destId="{A4D4AE56-03C7-41B5-8556-2D43C1C055D2}" srcOrd="0" destOrd="0" presId="urn:microsoft.com/office/officeart/2005/8/layout/vList6"/>
    <dgm:cxn modelId="{5312F07C-7EE6-4104-9796-A4A2480F5C59}" srcId="{863EA6A4-16CD-402F-959C-F720FF30759E}" destId="{761B2464-C566-4E41-B003-BE24868D002B}" srcOrd="0" destOrd="0" parTransId="{F3FFDE8F-A4C7-47FE-A72B-36632DB3A400}" sibTransId="{1271B23D-031F-43C6-AD57-3405C9D8EE88}"/>
    <dgm:cxn modelId="{CB39F1C6-9FCD-4A0A-A32D-7811F9EA9383}" srcId="{63701B8B-B796-4148-B4EC-5B2043D61454}" destId="{863EA6A4-16CD-402F-959C-F720FF30759E}" srcOrd="1" destOrd="0" parTransId="{71642933-DFB2-414A-8CDB-FF45122CFDEB}" sibTransId="{A6BF011A-5070-47FB-A3E3-ACF09949B80B}"/>
    <dgm:cxn modelId="{BB5A9316-215D-4BEF-9D6F-623E823367EA}" type="presOf" srcId="{99F4292C-7703-47C1-AE6D-3F277ADC1353}" destId="{8BBA2580-C523-4476-9B61-AB8E3BBFF42F}" srcOrd="0" destOrd="0" presId="urn:microsoft.com/office/officeart/2005/8/layout/vList6"/>
    <dgm:cxn modelId="{B97204E9-8369-4AA2-8FF2-36D9BC786495}" type="presOf" srcId="{863EA6A4-16CD-402F-959C-F720FF30759E}" destId="{A4742FF0-DE03-4BAC-9E0A-644BD6DA1BA6}" srcOrd="0" destOrd="0" presId="urn:microsoft.com/office/officeart/2005/8/layout/vList6"/>
    <dgm:cxn modelId="{60D23561-B1E2-41EA-902D-C1CAB7255AFC}" type="presOf" srcId="{E369A1CE-C887-415D-ACAA-C8E51F5D2EA9}" destId="{FDF6BA91-0169-4E16-BFCE-48346443BA0F}" srcOrd="0" destOrd="1" presId="urn:microsoft.com/office/officeart/2005/8/layout/vList6"/>
    <dgm:cxn modelId="{2A4F0CA2-B66B-4364-BB20-F6033A772D47}" type="presOf" srcId="{69D2B08E-76DF-47B8-A798-23338611DFAD}" destId="{FEE14405-5086-4A95-B02D-45D99B911577}" srcOrd="0" destOrd="2" presId="urn:microsoft.com/office/officeart/2005/8/layout/vList6"/>
    <dgm:cxn modelId="{E39E5DC1-E6FB-49A0-A803-DD428D239CE1}" type="presParOf" srcId="{76719ED1-4977-4A06-97A2-979CADF939D5}" destId="{44798FCE-D931-4DAE-A02C-055CFB40568D}" srcOrd="0" destOrd="0" presId="urn:microsoft.com/office/officeart/2005/8/layout/vList6"/>
    <dgm:cxn modelId="{F0B9E1A1-A318-4272-9BC1-4E260A0B16F8}" type="presParOf" srcId="{44798FCE-D931-4DAE-A02C-055CFB40568D}" destId="{8BBA2580-C523-4476-9B61-AB8E3BBFF42F}" srcOrd="0" destOrd="0" presId="urn:microsoft.com/office/officeart/2005/8/layout/vList6"/>
    <dgm:cxn modelId="{35EE1DDA-A2CC-4D27-B43F-66A5EB01941B}" type="presParOf" srcId="{44798FCE-D931-4DAE-A02C-055CFB40568D}" destId="{A4D4AE56-03C7-41B5-8556-2D43C1C055D2}" srcOrd="1" destOrd="0" presId="urn:microsoft.com/office/officeart/2005/8/layout/vList6"/>
    <dgm:cxn modelId="{28D1DF96-F8F2-4519-AD66-6C8205FA1699}" type="presParOf" srcId="{76719ED1-4977-4A06-97A2-979CADF939D5}" destId="{4364DBDC-42B9-4EFC-8D4C-205175A6AF06}" srcOrd="1" destOrd="0" presId="urn:microsoft.com/office/officeart/2005/8/layout/vList6"/>
    <dgm:cxn modelId="{79052A15-21B5-4A9A-A857-D6B692A139C0}" type="presParOf" srcId="{76719ED1-4977-4A06-97A2-979CADF939D5}" destId="{AFC72D9F-DAF6-4AD8-B906-A54FFE19867A}" srcOrd="2" destOrd="0" presId="urn:microsoft.com/office/officeart/2005/8/layout/vList6"/>
    <dgm:cxn modelId="{2594A4C1-E827-49D2-B048-67FB45396C2B}" type="presParOf" srcId="{AFC72D9F-DAF6-4AD8-B906-A54FFE19867A}" destId="{A4742FF0-DE03-4BAC-9E0A-644BD6DA1BA6}" srcOrd="0" destOrd="0" presId="urn:microsoft.com/office/officeart/2005/8/layout/vList6"/>
    <dgm:cxn modelId="{034C848B-A983-4EFC-A80B-4C6746787607}" type="presParOf" srcId="{AFC72D9F-DAF6-4AD8-B906-A54FFE19867A}" destId="{FEE14405-5086-4A95-B02D-45D99B911577}" srcOrd="1" destOrd="0" presId="urn:microsoft.com/office/officeart/2005/8/layout/vList6"/>
    <dgm:cxn modelId="{48F5A842-3455-48FC-8451-644FA0F105B0}" type="presParOf" srcId="{76719ED1-4977-4A06-97A2-979CADF939D5}" destId="{3506CC12-657D-4948-9629-9BCDEDE4C2B2}" srcOrd="3" destOrd="0" presId="urn:microsoft.com/office/officeart/2005/8/layout/vList6"/>
    <dgm:cxn modelId="{FBCD41F4-5DFF-4402-8387-0E78809EE65E}" type="presParOf" srcId="{76719ED1-4977-4A06-97A2-979CADF939D5}" destId="{9099830F-951C-4121-B535-EB2687E25EFF}" srcOrd="4" destOrd="0" presId="urn:microsoft.com/office/officeart/2005/8/layout/vList6"/>
    <dgm:cxn modelId="{44F844E6-C40A-42BF-853D-C79BDA8692EE}" type="presParOf" srcId="{9099830F-951C-4121-B535-EB2687E25EFF}" destId="{06518BEF-1322-4DB8-ABA3-7AC928897EC9}" srcOrd="0" destOrd="0" presId="urn:microsoft.com/office/officeart/2005/8/layout/vList6"/>
    <dgm:cxn modelId="{1CA90107-CE55-4863-A051-7E86713693A3}" type="presParOf" srcId="{9099830F-951C-4121-B535-EB2687E25EFF}" destId="{FDF6BA91-0169-4E16-BFCE-48346443BA0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3701B8B-B796-4148-B4EC-5B2043D61454}" type="doc">
      <dgm:prSet loTypeId="urn:microsoft.com/office/officeart/2005/8/layout/vList6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99F4292C-7703-47C1-AE6D-3F277ADC1353}">
      <dgm:prSet phldrT="[Текст]" custT="1"/>
      <dgm:spPr/>
      <dgm:t>
        <a:bodyPr/>
        <a:lstStyle/>
        <a:p>
          <a:r>
            <a: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Полномочия по содержанию</a:t>
          </a:r>
        </a:p>
      </dgm:t>
    </dgm:pt>
    <dgm:pt modelId="{D6641A18-5AE7-48D6-96D4-8254869062C0}" type="parTrans" cxnId="{11456578-41F9-4D11-BDF6-0DE826612BF3}">
      <dgm:prSet/>
      <dgm:spPr/>
      <dgm:t>
        <a:bodyPr/>
        <a:lstStyle/>
        <a:p>
          <a:endParaRPr lang="ru-RU"/>
        </a:p>
      </dgm:t>
    </dgm:pt>
    <dgm:pt modelId="{5194D70F-D0DE-4D65-ACFF-DABE299C4DA7}" type="sibTrans" cxnId="{11456578-41F9-4D11-BDF6-0DE826612BF3}">
      <dgm:prSet/>
      <dgm:spPr/>
      <dgm:t>
        <a:bodyPr/>
        <a:lstStyle/>
        <a:p>
          <a:endParaRPr lang="ru-RU"/>
        </a:p>
      </dgm:t>
    </dgm:pt>
    <dgm:pt modelId="{863EA6A4-16CD-402F-959C-F720FF30759E}">
      <dgm:prSet phldrT="[Текст]" custT="1"/>
      <dgm:spPr/>
      <dgm:t>
        <a:bodyPr/>
        <a:lstStyle/>
        <a:p>
          <a:r>
            <a: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2016 г</a:t>
          </a:r>
        </a:p>
      </dgm:t>
    </dgm:pt>
    <dgm:pt modelId="{71642933-DFB2-414A-8CDB-FF45122CFDEB}" type="parTrans" cxnId="{CB39F1C6-9FCD-4A0A-A32D-7811F9EA9383}">
      <dgm:prSet/>
      <dgm:spPr/>
      <dgm:t>
        <a:bodyPr/>
        <a:lstStyle/>
        <a:p>
          <a:endParaRPr lang="ru-RU"/>
        </a:p>
      </dgm:t>
    </dgm:pt>
    <dgm:pt modelId="{A6BF011A-5070-47FB-A3E3-ACF09949B80B}" type="sibTrans" cxnId="{CB39F1C6-9FCD-4A0A-A32D-7811F9EA9383}">
      <dgm:prSet/>
      <dgm:spPr/>
      <dgm:t>
        <a:bodyPr/>
        <a:lstStyle/>
        <a:p>
          <a:endParaRPr lang="ru-RU"/>
        </a:p>
      </dgm:t>
    </dgm:pt>
    <dgm:pt modelId="{A264B57A-66BF-4C37-B6A4-7CF056171A7E}">
      <dgm:prSet custT="1"/>
      <dgm:spPr/>
      <dgm:t>
        <a:bodyPr/>
        <a:lstStyle/>
        <a:p>
          <a:r>
            <a: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2017</a:t>
          </a:r>
        </a:p>
      </dgm:t>
    </dgm:pt>
    <dgm:pt modelId="{6D7D1A6E-311F-4B1C-906D-4737085090E5}" type="parTrans" cxnId="{8F9EF65E-BAD6-42F6-81F5-8FB31D9FA7B9}">
      <dgm:prSet/>
      <dgm:spPr/>
      <dgm:t>
        <a:bodyPr/>
        <a:lstStyle/>
        <a:p>
          <a:endParaRPr lang="ru-RU"/>
        </a:p>
      </dgm:t>
    </dgm:pt>
    <dgm:pt modelId="{12B170DE-A6F5-4C92-8E79-B0144ECDF06C}" type="sibTrans" cxnId="{8F9EF65E-BAD6-42F6-81F5-8FB31D9FA7B9}">
      <dgm:prSet/>
      <dgm:spPr/>
      <dgm:t>
        <a:bodyPr/>
        <a:lstStyle/>
        <a:p>
          <a:endParaRPr lang="ru-RU"/>
        </a:p>
      </dgm:t>
    </dgm:pt>
    <dgm:pt modelId="{14BF4EB0-DF9A-4014-8947-E0E9946BE82C}">
      <dgm:prSet phldrT="[Текст]" custT="1"/>
      <dgm:spPr/>
      <dgm:t>
        <a:bodyPr/>
        <a:lstStyle/>
        <a:p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5170EB55-BE14-4D18-B6BF-6959B8D4F7C5}" type="parTrans" cxnId="{3A2C48C6-3CB9-404F-B636-5DA939F69658}">
      <dgm:prSet/>
      <dgm:spPr/>
      <dgm:t>
        <a:bodyPr/>
        <a:lstStyle/>
        <a:p>
          <a:endParaRPr lang="ru-RU"/>
        </a:p>
      </dgm:t>
    </dgm:pt>
    <dgm:pt modelId="{8A09F614-CBC2-498F-ACF3-312D25A6355A}" type="sibTrans" cxnId="{3A2C48C6-3CB9-404F-B636-5DA939F69658}">
      <dgm:prSet/>
      <dgm:spPr/>
      <dgm:t>
        <a:bodyPr/>
        <a:lstStyle/>
        <a:p>
          <a:endParaRPr lang="ru-RU"/>
        </a:p>
      </dgm:t>
    </dgm:pt>
    <dgm:pt modelId="{69D2B08E-76DF-47B8-A798-23338611DFAD}">
      <dgm:prSet phldrT="[Текст]" custT="1"/>
      <dgm:spPr/>
      <dgm:t>
        <a:bodyPr/>
        <a:lstStyle/>
        <a:p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6E6174F6-ECD2-4565-8723-4368B744C38D}" type="parTrans" cxnId="{5E8AB439-B51E-4273-88C4-932527E27E53}">
      <dgm:prSet/>
      <dgm:spPr/>
      <dgm:t>
        <a:bodyPr/>
        <a:lstStyle/>
        <a:p>
          <a:endParaRPr lang="ru-RU"/>
        </a:p>
      </dgm:t>
    </dgm:pt>
    <dgm:pt modelId="{59A04E14-9C98-4768-B1D5-59246E3FA108}" type="sibTrans" cxnId="{5E8AB439-B51E-4273-88C4-932527E27E53}">
      <dgm:prSet/>
      <dgm:spPr/>
      <dgm:t>
        <a:bodyPr/>
        <a:lstStyle/>
        <a:p>
          <a:endParaRPr lang="ru-RU"/>
        </a:p>
      </dgm:t>
    </dgm:pt>
    <dgm:pt modelId="{5827EACA-87DA-4D0F-AB33-C07F8EA6CF8E}">
      <dgm:prSet phldrT="[Текст]" custT="1"/>
      <dgm:spPr/>
      <dgm:t>
        <a:bodyPr/>
        <a:lstStyle/>
        <a:p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D3208F47-2E32-49C8-8373-DF23308637D6}" type="parTrans" cxnId="{2A147382-B06D-4A1F-AF39-B5BC6BB99690}">
      <dgm:prSet/>
      <dgm:spPr/>
      <dgm:t>
        <a:bodyPr/>
        <a:lstStyle/>
        <a:p>
          <a:endParaRPr lang="ru-RU"/>
        </a:p>
      </dgm:t>
    </dgm:pt>
    <dgm:pt modelId="{C2195D9A-582A-4412-B6B0-A8FE9B1E8FD2}" type="sibTrans" cxnId="{2A147382-B06D-4A1F-AF39-B5BC6BB99690}">
      <dgm:prSet/>
      <dgm:spPr/>
      <dgm:t>
        <a:bodyPr/>
        <a:lstStyle/>
        <a:p>
          <a:endParaRPr lang="ru-RU"/>
        </a:p>
      </dgm:t>
    </dgm:pt>
    <dgm:pt modelId="{0853C688-9678-42CC-B2BA-42D16FEDADA5}">
      <dgm:prSet phldrT="[Текст]" custT="1"/>
      <dgm:spPr/>
      <dgm:t>
        <a:bodyPr/>
        <a:lstStyle/>
        <a:p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02184AA3-B98A-4924-849A-C580A7D34C27}" type="parTrans" cxnId="{6B24337E-27A5-435D-8B4F-A9E50053B7D6}">
      <dgm:prSet/>
      <dgm:spPr/>
      <dgm:t>
        <a:bodyPr/>
        <a:lstStyle/>
        <a:p>
          <a:endParaRPr lang="ru-RU"/>
        </a:p>
      </dgm:t>
    </dgm:pt>
    <dgm:pt modelId="{329C2FEB-4D6A-4775-98DD-C97DDFF075ED}" type="sibTrans" cxnId="{6B24337E-27A5-435D-8B4F-A9E50053B7D6}">
      <dgm:prSet/>
      <dgm:spPr/>
      <dgm:t>
        <a:bodyPr/>
        <a:lstStyle/>
        <a:p>
          <a:endParaRPr lang="ru-RU"/>
        </a:p>
      </dgm:t>
    </dgm:pt>
    <dgm:pt modelId="{761B2464-C566-4E41-B003-BE24868D002B}">
      <dgm:prSet phldrT="[Текст]" custT="1"/>
      <dgm:spPr/>
      <dgm:t>
        <a:bodyPr/>
        <a:lstStyle/>
        <a:p>
          <a:r>
            <a:rPr lang="ru-RU" sz="2400" b="1" dirty="0">
              <a:latin typeface="Times New Roman" pitchFamily="18" charset="0"/>
              <a:cs typeface="Times New Roman" pitchFamily="18" charset="0"/>
            </a:rPr>
            <a:t>д. </a:t>
          </a:r>
          <a:r>
            <a:rPr lang="ru-RU" sz="2400" b="1" dirty="0" err="1">
              <a:latin typeface="Times New Roman" pitchFamily="18" charset="0"/>
              <a:cs typeface="Times New Roman" pitchFamily="18" charset="0"/>
            </a:rPr>
            <a:t>Коткозеро,ул</a:t>
          </a:r>
          <a:r>
            <a:rPr lang="ru-RU" sz="2400" b="1" dirty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400" b="1" dirty="0" err="1">
              <a:latin typeface="Times New Roman" pitchFamily="18" charset="0"/>
              <a:cs typeface="Times New Roman" pitchFamily="18" charset="0"/>
            </a:rPr>
            <a:t>Виллальская</a:t>
          </a:r>
          <a:r>
            <a:rPr lang="ru-RU" sz="2400" b="1" dirty="0">
              <a:latin typeface="Times New Roman" pitchFamily="18" charset="0"/>
              <a:cs typeface="Times New Roman" pitchFamily="18" charset="0"/>
            </a:rPr>
            <a:t>, д. 8</a:t>
          </a:r>
        </a:p>
      </dgm:t>
    </dgm:pt>
    <dgm:pt modelId="{F3FFDE8F-A4C7-47FE-A72B-36632DB3A400}" type="parTrans" cxnId="{5312F07C-7EE6-4104-9796-A4A2480F5C59}">
      <dgm:prSet/>
      <dgm:spPr/>
      <dgm:t>
        <a:bodyPr/>
        <a:lstStyle/>
        <a:p>
          <a:endParaRPr lang="ru-RU"/>
        </a:p>
      </dgm:t>
    </dgm:pt>
    <dgm:pt modelId="{1271B23D-031F-43C6-AD57-3405C9D8EE88}" type="sibTrans" cxnId="{5312F07C-7EE6-4104-9796-A4A2480F5C59}">
      <dgm:prSet/>
      <dgm:spPr/>
      <dgm:t>
        <a:bodyPr/>
        <a:lstStyle/>
        <a:p>
          <a:endParaRPr lang="ru-RU"/>
        </a:p>
      </dgm:t>
    </dgm:pt>
    <dgm:pt modelId="{B6EE2F9E-2BAC-4E70-B5A2-63DCFFEC868C}">
      <dgm:prSet custT="1"/>
      <dgm:spPr/>
      <dgm:t>
        <a:bodyPr/>
        <a:lstStyle/>
        <a:p>
          <a:r>
            <a:rPr lang="ru-RU" sz="2800" b="1" dirty="0">
              <a:latin typeface="Times New Roman" pitchFamily="18" charset="0"/>
              <a:cs typeface="Times New Roman" pitchFamily="18" charset="0"/>
            </a:rPr>
            <a:t>д. </a:t>
          </a:r>
          <a:r>
            <a:rPr lang="ru-RU" sz="2800" b="1" dirty="0" err="1">
              <a:latin typeface="Times New Roman" pitchFamily="18" charset="0"/>
              <a:cs typeface="Times New Roman" pitchFamily="18" charset="0"/>
            </a:rPr>
            <a:t>Коткозеро</a:t>
          </a:r>
          <a:r>
            <a:rPr lang="ru-RU" sz="2800" b="1" dirty="0">
              <a:latin typeface="Times New Roman" pitchFamily="18" charset="0"/>
              <a:cs typeface="Times New Roman" pitchFamily="18" charset="0"/>
            </a:rPr>
            <a:t>, ул.Олонецкая,д.20</a:t>
          </a:r>
        </a:p>
      </dgm:t>
    </dgm:pt>
    <dgm:pt modelId="{D234E9D2-DD3B-44AF-89F5-D99AC0AD0330}" type="parTrans" cxnId="{6CBBC69A-5153-4152-B6C3-B1144BF4DBF2}">
      <dgm:prSet/>
      <dgm:spPr/>
      <dgm:t>
        <a:bodyPr/>
        <a:lstStyle/>
        <a:p>
          <a:endParaRPr lang="ru-RU"/>
        </a:p>
      </dgm:t>
    </dgm:pt>
    <dgm:pt modelId="{588977AA-03EA-4EA0-B7AC-8558135BBF1D}" type="sibTrans" cxnId="{6CBBC69A-5153-4152-B6C3-B1144BF4DBF2}">
      <dgm:prSet/>
      <dgm:spPr/>
      <dgm:t>
        <a:bodyPr/>
        <a:lstStyle/>
        <a:p>
          <a:endParaRPr lang="ru-RU"/>
        </a:p>
      </dgm:t>
    </dgm:pt>
    <dgm:pt modelId="{5D1168B2-0D43-497D-87CC-82393DCBF9D7}">
      <dgm:prSet phldrT="[Текст]" custT="1"/>
      <dgm:spPr/>
      <dgm:t>
        <a:bodyPr/>
        <a:lstStyle/>
        <a:p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253D46C-5B2B-4F15-8C14-7EF4DEA6A87C}" type="parTrans" cxnId="{A5EB958E-0E43-4982-AC2C-67E9A44ABF4A}">
      <dgm:prSet/>
      <dgm:spPr/>
      <dgm:t>
        <a:bodyPr/>
        <a:lstStyle/>
        <a:p>
          <a:endParaRPr lang="ru-RU"/>
        </a:p>
      </dgm:t>
    </dgm:pt>
    <dgm:pt modelId="{A3973E59-A39D-4130-983F-6EDF972D8E2D}" type="sibTrans" cxnId="{A5EB958E-0E43-4982-AC2C-67E9A44ABF4A}">
      <dgm:prSet/>
      <dgm:spPr/>
      <dgm:t>
        <a:bodyPr/>
        <a:lstStyle/>
        <a:p>
          <a:endParaRPr lang="ru-RU"/>
        </a:p>
      </dgm:t>
    </dgm:pt>
    <dgm:pt modelId="{BB0D452C-5140-4F3A-8028-E114520CD740}">
      <dgm:prSet phldrT="[Текст]" custT="1"/>
      <dgm:spPr/>
      <dgm:t>
        <a:bodyPr/>
        <a:lstStyle/>
        <a:p>
          <a:r>
            <a:rPr lang="ru-RU" sz="2000" b="1" dirty="0">
              <a:latin typeface="Times New Roman" pitchFamily="18" charset="0"/>
              <a:cs typeface="Times New Roman" pitchFamily="18" charset="0"/>
            </a:rPr>
            <a:t>С 2015 г. переданы на уровень района</a:t>
          </a:r>
        </a:p>
      </dgm:t>
    </dgm:pt>
    <dgm:pt modelId="{C2C8BA0D-DCBF-414A-B8CC-A0900AC1E56B}" type="parTrans" cxnId="{330B4741-E76D-4ED6-9BBA-30AF1961A100}">
      <dgm:prSet/>
      <dgm:spPr/>
      <dgm:t>
        <a:bodyPr/>
        <a:lstStyle/>
        <a:p>
          <a:endParaRPr lang="ru-RU"/>
        </a:p>
      </dgm:t>
    </dgm:pt>
    <dgm:pt modelId="{85F2FE48-3759-465B-8A2C-DCB0AAF9BDC0}" type="sibTrans" cxnId="{330B4741-E76D-4ED6-9BBA-30AF1961A100}">
      <dgm:prSet/>
      <dgm:spPr/>
      <dgm:t>
        <a:bodyPr/>
        <a:lstStyle/>
        <a:p>
          <a:endParaRPr lang="ru-RU"/>
        </a:p>
      </dgm:t>
    </dgm:pt>
    <dgm:pt modelId="{10D51815-B27A-4301-AB6E-61F7FF123603}">
      <dgm:prSet phldrT="[Текст]" custT="1"/>
      <dgm:spPr/>
      <dgm:t>
        <a:bodyPr/>
        <a:lstStyle/>
        <a:p>
          <a:r>
            <a:rPr lang="ru-RU" sz="2400" b="1" dirty="0">
              <a:latin typeface="Times New Roman" pitchFamily="18" charset="0"/>
              <a:cs typeface="Times New Roman" pitchFamily="18" charset="0"/>
            </a:rPr>
            <a:t>п. Верхнеолонецкий,ул.Октябрьская,д.29</a:t>
          </a:r>
        </a:p>
      </dgm:t>
    </dgm:pt>
    <dgm:pt modelId="{E6D296C3-CCA4-4EDE-90B4-9B83561B22DD}" type="parTrans" cxnId="{1864605D-2949-4BC3-BB45-985D1BEC947B}">
      <dgm:prSet/>
      <dgm:spPr/>
      <dgm:t>
        <a:bodyPr/>
        <a:lstStyle/>
        <a:p>
          <a:endParaRPr lang="ru-RU"/>
        </a:p>
      </dgm:t>
    </dgm:pt>
    <dgm:pt modelId="{57F82EFC-614F-4AFB-9B61-A65B49D8A6C8}" type="sibTrans" cxnId="{1864605D-2949-4BC3-BB45-985D1BEC947B}">
      <dgm:prSet/>
      <dgm:spPr/>
      <dgm:t>
        <a:bodyPr/>
        <a:lstStyle/>
        <a:p>
          <a:endParaRPr lang="ru-RU"/>
        </a:p>
      </dgm:t>
    </dgm:pt>
    <dgm:pt modelId="{76719ED1-4977-4A06-97A2-979CADF939D5}" type="pres">
      <dgm:prSet presAssocID="{63701B8B-B796-4148-B4EC-5B2043D6145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4798FCE-D931-4DAE-A02C-055CFB40568D}" type="pres">
      <dgm:prSet presAssocID="{99F4292C-7703-47C1-AE6D-3F277ADC1353}" presName="linNode" presStyleCnt="0"/>
      <dgm:spPr/>
    </dgm:pt>
    <dgm:pt modelId="{8BBA2580-C523-4476-9B61-AB8E3BBFF42F}" type="pres">
      <dgm:prSet presAssocID="{99F4292C-7703-47C1-AE6D-3F277ADC1353}" presName="parentShp" presStyleLbl="node1" presStyleIdx="0" presStyleCnt="3" custScaleX="93721" custLinFactNeighborX="-3317" custLinFactNeighborY="2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D4AE56-03C7-41B5-8556-2D43C1C055D2}" type="pres">
      <dgm:prSet presAssocID="{99F4292C-7703-47C1-AE6D-3F277ADC1353}" presName="childShp" presStyleLbl="bgAccFollowNode1" presStyleIdx="0" presStyleCnt="3" custScaleY="109136" custLinFactNeighborX="2191" custLinFactNeighborY="45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64DBDC-42B9-4EFC-8D4C-205175A6AF06}" type="pres">
      <dgm:prSet presAssocID="{5194D70F-D0DE-4D65-ACFF-DABE299C4DA7}" presName="spacing" presStyleCnt="0"/>
      <dgm:spPr/>
    </dgm:pt>
    <dgm:pt modelId="{AFC72D9F-DAF6-4AD8-B906-A54FFE19867A}" type="pres">
      <dgm:prSet presAssocID="{863EA6A4-16CD-402F-959C-F720FF30759E}" presName="linNode" presStyleCnt="0"/>
      <dgm:spPr/>
    </dgm:pt>
    <dgm:pt modelId="{A4742FF0-DE03-4BAC-9E0A-644BD6DA1BA6}" type="pres">
      <dgm:prSet presAssocID="{863EA6A4-16CD-402F-959C-F720FF30759E}" presName="parentShp" presStyleLbl="node1" presStyleIdx="1" presStyleCnt="3" custScaleX="51285" custScaleY="51236" custLinFactNeighborX="-16914" custLinFactNeighborY="13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E14405-5086-4A95-B02D-45D99B911577}" type="pres">
      <dgm:prSet presAssocID="{863EA6A4-16CD-402F-959C-F720FF30759E}" presName="childShp" presStyleLbl="bgAccFollowNode1" presStyleIdx="1" presStyleCnt="3" custScaleX="123788" custScaleY="56937" custLinFactNeighborX="0" custLinFactNeighborY="4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06CC12-657D-4948-9629-9BCDEDE4C2B2}" type="pres">
      <dgm:prSet presAssocID="{A6BF011A-5070-47FB-A3E3-ACF09949B80B}" presName="spacing" presStyleCnt="0"/>
      <dgm:spPr/>
    </dgm:pt>
    <dgm:pt modelId="{9099830F-951C-4121-B535-EB2687E25EFF}" type="pres">
      <dgm:prSet presAssocID="{A264B57A-66BF-4C37-B6A4-7CF056171A7E}" presName="linNode" presStyleCnt="0"/>
      <dgm:spPr/>
    </dgm:pt>
    <dgm:pt modelId="{06518BEF-1322-4DB8-ABA3-7AC928897EC9}" type="pres">
      <dgm:prSet presAssocID="{A264B57A-66BF-4C37-B6A4-7CF056171A7E}" presName="parentShp" presStyleLbl="node1" presStyleIdx="2" presStyleCnt="3" custScaleX="46695" custScaleY="39608" custLinFactNeighborX="-13187" custLinFactNeighborY="-75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F6BA91-0169-4E16-BFCE-48346443BA0F}" type="pres">
      <dgm:prSet presAssocID="{A264B57A-66BF-4C37-B6A4-7CF056171A7E}" presName="childShp" presStyleLbl="bgAccFollowNode1" presStyleIdx="2" presStyleCnt="3" custScaleX="122414" custScaleY="64929" custLinFactNeighborX="1264" custLinFactNeighborY="-61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D55988-31C6-4968-9734-0241778702F1}" type="presOf" srcId="{863EA6A4-16CD-402F-959C-F720FF30759E}" destId="{A4742FF0-DE03-4BAC-9E0A-644BD6DA1BA6}" srcOrd="0" destOrd="0" presId="urn:microsoft.com/office/officeart/2005/8/layout/vList6"/>
    <dgm:cxn modelId="{6B24337E-27A5-435D-8B4F-A9E50053B7D6}" srcId="{99F4292C-7703-47C1-AE6D-3F277ADC1353}" destId="{0853C688-9678-42CC-B2BA-42D16FEDADA5}" srcOrd="0" destOrd="0" parTransId="{02184AA3-B98A-4924-849A-C580A7D34C27}" sibTransId="{329C2FEB-4D6A-4775-98DD-C97DDFF075ED}"/>
    <dgm:cxn modelId="{AEF69292-CB56-4666-856F-E2C1953F5EDA}" type="presOf" srcId="{5D1168B2-0D43-497D-87CC-82393DCBF9D7}" destId="{A4D4AE56-03C7-41B5-8556-2D43C1C055D2}" srcOrd="0" destOrd="2" presId="urn:microsoft.com/office/officeart/2005/8/layout/vList6"/>
    <dgm:cxn modelId="{314068E4-40EF-44C1-BC2C-9D8984AABFEE}" type="presOf" srcId="{A264B57A-66BF-4C37-B6A4-7CF056171A7E}" destId="{06518BEF-1322-4DB8-ABA3-7AC928897EC9}" srcOrd="0" destOrd="0" presId="urn:microsoft.com/office/officeart/2005/8/layout/vList6"/>
    <dgm:cxn modelId="{6CBBC69A-5153-4152-B6C3-B1144BF4DBF2}" srcId="{A264B57A-66BF-4C37-B6A4-7CF056171A7E}" destId="{B6EE2F9E-2BAC-4E70-B5A2-63DCFFEC868C}" srcOrd="0" destOrd="0" parTransId="{D234E9D2-DD3B-44AF-89F5-D99AC0AD0330}" sibTransId="{588977AA-03EA-4EA0-B7AC-8558135BBF1D}"/>
    <dgm:cxn modelId="{08384BD9-BED1-44B0-9D34-6C5184B1B8F0}" type="presOf" srcId="{63701B8B-B796-4148-B4EC-5B2043D61454}" destId="{76719ED1-4977-4A06-97A2-979CADF939D5}" srcOrd="0" destOrd="0" presId="urn:microsoft.com/office/officeart/2005/8/layout/vList6"/>
    <dgm:cxn modelId="{3A2C48C6-3CB9-404F-B636-5DA939F69658}" srcId="{863EA6A4-16CD-402F-959C-F720FF30759E}" destId="{14BF4EB0-DF9A-4014-8947-E0E9946BE82C}" srcOrd="4" destOrd="0" parTransId="{5170EB55-BE14-4D18-B6BF-6959B8D4F7C5}" sibTransId="{8A09F614-CBC2-498F-ACF3-312D25A6355A}"/>
    <dgm:cxn modelId="{A5EB958E-0E43-4982-AC2C-67E9A44ABF4A}" srcId="{99F4292C-7703-47C1-AE6D-3F277ADC1353}" destId="{5D1168B2-0D43-497D-87CC-82393DCBF9D7}" srcOrd="2" destOrd="0" parTransId="{F253D46C-5B2B-4F15-8C14-7EF4DEA6A87C}" sibTransId="{A3973E59-A39D-4130-983F-6EDF972D8E2D}"/>
    <dgm:cxn modelId="{2A147382-B06D-4A1F-AF39-B5BC6BB99690}" srcId="{863EA6A4-16CD-402F-959C-F720FF30759E}" destId="{5827EACA-87DA-4D0F-AB33-C07F8EA6CF8E}" srcOrd="2" destOrd="0" parTransId="{D3208F47-2E32-49C8-8373-DF23308637D6}" sibTransId="{C2195D9A-582A-4412-B6B0-A8FE9B1E8FD2}"/>
    <dgm:cxn modelId="{8F9EF65E-BAD6-42F6-81F5-8FB31D9FA7B9}" srcId="{63701B8B-B796-4148-B4EC-5B2043D61454}" destId="{A264B57A-66BF-4C37-B6A4-7CF056171A7E}" srcOrd="2" destOrd="0" parTransId="{6D7D1A6E-311F-4B1C-906D-4737085090E5}" sibTransId="{12B170DE-A6F5-4C92-8E79-B0144ECDF06C}"/>
    <dgm:cxn modelId="{298D96F5-324C-4DFD-99B0-783C587396C4}" type="presOf" srcId="{99F4292C-7703-47C1-AE6D-3F277ADC1353}" destId="{8BBA2580-C523-4476-9B61-AB8E3BBFF42F}" srcOrd="0" destOrd="0" presId="urn:microsoft.com/office/officeart/2005/8/layout/vList6"/>
    <dgm:cxn modelId="{11456578-41F9-4D11-BDF6-0DE826612BF3}" srcId="{63701B8B-B796-4148-B4EC-5B2043D61454}" destId="{99F4292C-7703-47C1-AE6D-3F277ADC1353}" srcOrd="0" destOrd="0" parTransId="{D6641A18-5AE7-48D6-96D4-8254869062C0}" sibTransId="{5194D70F-D0DE-4D65-ACFF-DABE299C4DA7}"/>
    <dgm:cxn modelId="{5E8AB439-B51E-4273-88C4-932527E27E53}" srcId="{863EA6A4-16CD-402F-959C-F720FF30759E}" destId="{69D2B08E-76DF-47B8-A798-23338611DFAD}" srcOrd="3" destOrd="0" parTransId="{6E6174F6-ECD2-4565-8723-4368B744C38D}" sibTransId="{59A04E14-9C98-4768-B1D5-59246E3FA108}"/>
    <dgm:cxn modelId="{E65F665C-2A88-420B-97F7-8F45188EDAB0}" type="presOf" srcId="{B6EE2F9E-2BAC-4E70-B5A2-63DCFFEC868C}" destId="{FDF6BA91-0169-4E16-BFCE-48346443BA0F}" srcOrd="0" destOrd="0" presId="urn:microsoft.com/office/officeart/2005/8/layout/vList6"/>
    <dgm:cxn modelId="{7C25B805-2B6F-4351-AD89-4A16C3C6FBAB}" type="presOf" srcId="{10D51815-B27A-4301-AB6E-61F7FF123603}" destId="{FEE14405-5086-4A95-B02D-45D99B911577}" srcOrd="0" destOrd="1" presId="urn:microsoft.com/office/officeart/2005/8/layout/vList6"/>
    <dgm:cxn modelId="{79EAC4F1-4372-41C2-9436-897D89321B85}" type="presOf" srcId="{69D2B08E-76DF-47B8-A798-23338611DFAD}" destId="{FEE14405-5086-4A95-B02D-45D99B911577}" srcOrd="0" destOrd="3" presId="urn:microsoft.com/office/officeart/2005/8/layout/vList6"/>
    <dgm:cxn modelId="{330B4741-E76D-4ED6-9BBA-30AF1961A100}" srcId="{99F4292C-7703-47C1-AE6D-3F277ADC1353}" destId="{BB0D452C-5140-4F3A-8028-E114520CD740}" srcOrd="1" destOrd="0" parTransId="{C2C8BA0D-DCBF-414A-B8CC-A0900AC1E56B}" sibTransId="{85F2FE48-3759-465B-8A2C-DCB0AAF9BDC0}"/>
    <dgm:cxn modelId="{3E14A89B-D937-490B-9D5B-A532BF40242D}" type="presOf" srcId="{0853C688-9678-42CC-B2BA-42D16FEDADA5}" destId="{A4D4AE56-03C7-41B5-8556-2D43C1C055D2}" srcOrd="0" destOrd="0" presId="urn:microsoft.com/office/officeart/2005/8/layout/vList6"/>
    <dgm:cxn modelId="{5312F07C-7EE6-4104-9796-A4A2480F5C59}" srcId="{863EA6A4-16CD-402F-959C-F720FF30759E}" destId="{761B2464-C566-4E41-B003-BE24868D002B}" srcOrd="0" destOrd="0" parTransId="{F3FFDE8F-A4C7-47FE-A72B-36632DB3A400}" sibTransId="{1271B23D-031F-43C6-AD57-3405C9D8EE88}"/>
    <dgm:cxn modelId="{A80BC3C9-E558-4B66-8D0C-180ABBE8DEC4}" type="presOf" srcId="{BB0D452C-5140-4F3A-8028-E114520CD740}" destId="{A4D4AE56-03C7-41B5-8556-2D43C1C055D2}" srcOrd="0" destOrd="1" presId="urn:microsoft.com/office/officeart/2005/8/layout/vList6"/>
    <dgm:cxn modelId="{CB39F1C6-9FCD-4A0A-A32D-7811F9EA9383}" srcId="{63701B8B-B796-4148-B4EC-5B2043D61454}" destId="{863EA6A4-16CD-402F-959C-F720FF30759E}" srcOrd="1" destOrd="0" parTransId="{71642933-DFB2-414A-8CDB-FF45122CFDEB}" sibTransId="{A6BF011A-5070-47FB-A3E3-ACF09949B80B}"/>
    <dgm:cxn modelId="{DE551B11-C5D8-407C-BC33-E78E8EEF2014}" type="presOf" srcId="{761B2464-C566-4E41-B003-BE24868D002B}" destId="{FEE14405-5086-4A95-B02D-45D99B911577}" srcOrd="0" destOrd="0" presId="urn:microsoft.com/office/officeart/2005/8/layout/vList6"/>
    <dgm:cxn modelId="{1864605D-2949-4BC3-BB45-985D1BEC947B}" srcId="{863EA6A4-16CD-402F-959C-F720FF30759E}" destId="{10D51815-B27A-4301-AB6E-61F7FF123603}" srcOrd="1" destOrd="0" parTransId="{E6D296C3-CCA4-4EDE-90B4-9B83561B22DD}" sibTransId="{57F82EFC-614F-4AFB-9B61-A65B49D8A6C8}"/>
    <dgm:cxn modelId="{2B1E9AB7-1E95-4E4F-9017-89B9823F45E8}" type="presOf" srcId="{14BF4EB0-DF9A-4014-8947-E0E9946BE82C}" destId="{FEE14405-5086-4A95-B02D-45D99B911577}" srcOrd="0" destOrd="4" presId="urn:microsoft.com/office/officeart/2005/8/layout/vList6"/>
    <dgm:cxn modelId="{7DC126AC-3D5C-4D45-BA52-87893AD2DA88}" type="presOf" srcId="{5827EACA-87DA-4D0F-AB33-C07F8EA6CF8E}" destId="{FEE14405-5086-4A95-B02D-45D99B911577}" srcOrd="0" destOrd="2" presId="urn:microsoft.com/office/officeart/2005/8/layout/vList6"/>
    <dgm:cxn modelId="{E63B744D-DC64-407F-8801-64F17B253217}" type="presParOf" srcId="{76719ED1-4977-4A06-97A2-979CADF939D5}" destId="{44798FCE-D931-4DAE-A02C-055CFB40568D}" srcOrd="0" destOrd="0" presId="urn:microsoft.com/office/officeart/2005/8/layout/vList6"/>
    <dgm:cxn modelId="{06D4B255-6003-4194-ABE3-DD1A0B76CBB5}" type="presParOf" srcId="{44798FCE-D931-4DAE-A02C-055CFB40568D}" destId="{8BBA2580-C523-4476-9B61-AB8E3BBFF42F}" srcOrd="0" destOrd="0" presId="urn:microsoft.com/office/officeart/2005/8/layout/vList6"/>
    <dgm:cxn modelId="{D65B921E-DD25-411F-A9ED-936D612704EA}" type="presParOf" srcId="{44798FCE-D931-4DAE-A02C-055CFB40568D}" destId="{A4D4AE56-03C7-41B5-8556-2D43C1C055D2}" srcOrd="1" destOrd="0" presId="urn:microsoft.com/office/officeart/2005/8/layout/vList6"/>
    <dgm:cxn modelId="{51350056-04D8-46DC-9920-F4480333654D}" type="presParOf" srcId="{76719ED1-4977-4A06-97A2-979CADF939D5}" destId="{4364DBDC-42B9-4EFC-8D4C-205175A6AF06}" srcOrd="1" destOrd="0" presId="urn:microsoft.com/office/officeart/2005/8/layout/vList6"/>
    <dgm:cxn modelId="{88536945-70D5-4E4D-A5A5-E2D61330C707}" type="presParOf" srcId="{76719ED1-4977-4A06-97A2-979CADF939D5}" destId="{AFC72D9F-DAF6-4AD8-B906-A54FFE19867A}" srcOrd="2" destOrd="0" presId="urn:microsoft.com/office/officeart/2005/8/layout/vList6"/>
    <dgm:cxn modelId="{D9EA6942-415F-4A2D-8BA7-8597B37E5D75}" type="presParOf" srcId="{AFC72D9F-DAF6-4AD8-B906-A54FFE19867A}" destId="{A4742FF0-DE03-4BAC-9E0A-644BD6DA1BA6}" srcOrd="0" destOrd="0" presId="urn:microsoft.com/office/officeart/2005/8/layout/vList6"/>
    <dgm:cxn modelId="{F75787DC-24C1-44BE-BADE-47F88AB4C4B6}" type="presParOf" srcId="{AFC72D9F-DAF6-4AD8-B906-A54FFE19867A}" destId="{FEE14405-5086-4A95-B02D-45D99B911577}" srcOrd="1" destOrd="0" presId="urn:microsoft.com/office/officeart/2005/8/layout/vList6"/>
    <dgm:cxn modelId="{16D94C1B-3BBE-48F9-9D09-DE2051BADF11}" type="presParOf" srcId="{76719ED1-4977-4A06-97A2-979CADF939D5}" destId="{3506CC12-657D-4948-9629-9BCDEDE4C2B2}" srcOrd="3" destOrd="0" presId="urn:microsoft.com/office/officeart/2005/8/layout/vList6"/>
    <dgm:cxn modelId="{DE0D2D12-FED3-4703-B576-062BFDD30802}" type="presParOf" srcId="{76719ED1-4977-4A06-97A2-979CADF939D5}" destId="{9099830F-951C-4121-B535-EB2687E25EFF}" srcOrd="4" destOrd="0" presId="urn:microsoft.com/office/officeart/2005/8/layout/vList6"/>
    <dgm:cxn modelId="{0C6727CE-34F6-4AE9-95D3-082850213FDD}" type="presParOf" srcId="{9099830F-951C-4121-B535-EB2687E25EFF}" destId="{06518BEF-1322-4DB8-ABA3-7AC928897EC9}" srcOrd="0" destOrd="0" presId="urn:microsoft.com/office/officeart/2005/8/layout/vList6"/>
    <dgm:cxn modelId="{AE77B6F8-B6DB-4701-90E1-5BB4172F7A71}" type="presParOf" srcId="{9099830F-951C-4121-B535-EB2687E25EFF}" destId="{FDF6BA91-0169-4E16-BFCE-48346443BA0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701B8B-B796-4148-B4EC-5B2043D61454}" type="doc">
      <dgm:prSet loTypeId="urn:microsoft.com/office/officeart/2005/8/layout/vList6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99F4292C-7703-47C1-AE6D-3F277ADC1353}">
      <dgm:prSet phldrT="[Текст]" custT="1"/>
      <dgm:spPr/>
      <dgm:t>
        <a:bodyPr/>
        <a:lstStyle/>
        <a:p>
          <a:r>
            <a: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2020</a:t>
          </a:r>
        </a:p>
      </dgm:t>
    </dgm:pt>
    <dgm:pt modelId="{D6641A18-5AE7-48D6-96D4-8254869062C0}" type="parTrans" cxnId="{11456578-41F9-4D11-BDF6-0DE826612BF3}">
      <dgm:prSet/>
      <dgm:spPr/>
      <dgm:t>
        <a:bodyPr/>
        <a:lstStyle/>
        <a:p>
          <a:endParaRPr lang="ru-RU"/>
        </a:p>
      </dgm:t>
    </dgm:pt>
    <dgm:pt modelId="{5194D70F-D0DE-4D65-ACFF-DABE299C4DA7}" type="sibTrans" cxnId="{11456578-41F9-4D11-BDF6-0DE826612BF3}">
      <dgm:prSet/>
      <dgm:spPr/>
      <dgm:t>
        <a:bodyPr/>
        <a:lstStyle/>
        <a:p>
          <a:endParaRPr lang="ru-RU"/>
        </a:p>
      </dgm:t>
    </dgm:pt>
    <dgm:pt modelId="{863EA6A4-16CD-402F-959C-F720FF30759E}">
      <dgm:prSet phldrT="[Текст]" custT="1"/>
      <dgm:spPr/>
      <dgm:t>
        <a:bodyPr/>
        <a:lstStyle/>
        <a:p>
          <a:r>
            <a: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2019 г</a:t>
          </a:r>
        </a:p>
      </dgm:t>
    </dgm:pt>
    <dgm:pt modelId="{71642933-DFB2-414A-8CDB-FF45122CFDEB}" type="parTrans" cxnId="{CB39F1C6-9FCD-4A0A-A32D-7811F9EA9383}">
      <dgm:prSet/>
      <dgm:spPr/>
      <dgm:t>
        <a:bodyPr/>
        <a:lstStyle/>
        <a:p>
          <a:endParaRPr lang="ru-RU"/>
        </a:p>
      </dgm:t>
    </dgm:pt>
    <dgm:pt modelId="{A6BF011A-5070-47FB-A3E3-ACF09949B80B}" type="sibTrans" cxnId="{CB39F1C6-9FCD-4A0A-A32D-7811F9EA9383}">
      <dgm:prSet/>
      <dgm:spPr/>
      <dgm:t>
        <a:bodyPr/>
        <a:lstStyle/>
        <a:p>
          <a:endParaRPr lang="ru-RU"/>
        </a:p>
      </dgm:t>
    </dgm:pt>
    <dgm:pt modelId="{14BF4EB0-DF9A-4014-8947-E0E9946BE82C}">
      <dgm:prSet phldrT="[Текст]" custT="1"/>
      <dgm:spPr/>
      <dgm:t>
        <a:bodyPr/>
        <a:lstStyle/>
        <a:p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5170EB55-BE14-4D18-B6BF-6959B8D4F7C5}" type="parTrans" cxnId="{3A2C48C6-3CB9-404F-B636-5DA939F69658}">
      <dgm:prSet/>
      <dgm:spPr/>
      <dgm:t>
        <a:bodyPr/>
        <a:lstStyle/>
        <a:p>
          <a:endParaRPr lang="ru-RU"/>
        </a:p>
      </dgm:t>
    </dgm:pt>
    <dgm:pt modelId="{8A09F614-CBC2-498F-ACF3-312D25A6355A}" type="sibTrans" cxnId="{3A2C48C6-3CB9-404F-B636-5DA939F69658}">
      <dgm:prSet/>
      <dgm:spPr/>
      <dgm:t>
        <a:bodyPr/>
        <a:lstStyle/>
        <a:p>
          <a:endParaRPr lang="ru-RU"/>
        </a:p>
      </dgm:t>
    </dgm:pt>
    <dgm:pt modelId="{5827EACA-87DA-4D0F-AB33-C07F8EA6CF8E}">
      <dgm:prSet phldrT="[Текст]" custT="1"/>
      <dgm:spPr/>
      <dgm:t>
        <a:bodyPr/>
        <a:lstStyle/>
        <a:p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D3208F47-2E32-49C8-8373-DF23308637D6}" type="parTrans" cxnId="{2A147382-B06D-4A1F-AF39-B5BC6BB99690}">
      <dgm:prSet/>
      <dgm:spPr/>
      <dgm:t>
        <a:bodyPr/>
        <a:lstStyle/>
        <a:p>
          <a:endParaRPr lang="ru-RU"/>
        </a:p>
      </dgm:t>
    </dgm:pt>
    <dgm:pt modelId="{C2195D9A-582A-4412-B6B0-A8FE9B1E8FD2}" type="sibTrans" cxnId="{2A147382-B06D-4A1F-AF39-B5BC6BB99690}">
      <dgm:prSet/>
      <dgm:spPr/>
      <dgm:t>
        <a:bodyPr/>
        <a:lstStyle/>
        <a:p>
          <a:endParaRPr lang="ru-RU"/>
        </a:p>
      </dgm:t>
    </dgm:pt>
    <dgm:pt modelId="{0853C688-9678-42CC-B2BA-42D16FEDADA5}">
      <dgm:prSet phldrT="[Текст]" custT="1"/>
      <dgm:spPr/>
      <dgm:t>
        <a:bodyPr/>
        <a:lstStyle/>
        <a:p>
          <a:r>
            <a:rPr lang="ru-RU" sz="2400" b="1" dirty="0">
              <a:latin typeface="Times New Roman" pitchFamily="18" charset="0"/>
              <a:cs typeface="Times New Roman" pitchFamily="18" charset="0"/>
            </a:rPr>
            <a:t>Д.  </a:t>
          </a:r>
          <a:r>
            <a:rPr lang="ru-RU" sz="2400" b="1" dirty="0" err="1">
              <a:latin typeface="Times New Roman" pitchFamily="18" charset="0"/>
              <a:cs typeface="Times New Roman" pitchFamily="18" charset="0"/>
            </a:rPr>
            <a:t>Коткозеро</a:t>
          </a:r>
          <a:r>
            <a:rPr lang="ru-RU" sz="2400" b="1" dirty="0">
              <a:latin typeface="Times New Roman" pitchFamily="18" charset="0"/>
              <a:cs typeface="Times New Roman" pitchFamily="18" charset="0"/>
            </a:rPr>
            <a:t>, ул. Школьная, д 2</a:t>
          </a:r>
        </a:p>
      </dgm:t>
    </dgm:pt>
    <dgm:pt modelId="{02184AA3-B98A-4924-849A-C580A7D34C27}" type="parTrans" cxnId="{6B24337E-27A5-435D-8B4F-A9E50053B7D6}">
      <dgm:prSet/>
      <dgm:spPr/>
      <dgm:t>
        <a:bodyPr/>
        <a:lstStyle/>
        <a:p>
          <a:endParaRPr lang="ru-RU"/>
        </a:p>
      </dgm:t>
    </dgm:pt>
    <dgm:pt modelId="{329C2FEB-4D6A-4775-98DD-C97DDFF075ED}" type="sibTrans" cxnId="{6B24337E-27A5-435D-8B4F-A9E50053B7D6}">
      <dgm:prSet/>
      <dgm:spPr/>
      <dgm:t>
        <a:bodyPr/>
        <a:lstStyle/>
        <a:p>
          <a:endParaRPr lang="ru-RU"/>
        </a:p>
      </dgm:t>
    </dgm:pt>
    <dgm:pt modelId="{761B2464-C566-4E41-B003-BE24868D002B}">
      <dgm:prSet phldrT="[Текст]" custT="1"/>
      <dgm:spPr/>
      <dgm:t>
        <a:bodyPr/>
        <a:lstStyle/>
        <a:p>
          <a:r>
            <a:rPr lang="ru-RU" sz="2400" b="1" dirty="0">
              <a:latin typeface="Times New Roman" pitchFamily="18" charset="0"/>
              <a:cs typeface="Times New Roman" pitchFamily="18" charset="0"/>
            </a:rPr>
            <a:t>д. Коткозеро, ул. Школьная, д. 4</a:t>
          </a:r>
        </a:p>
      </dgm:t>
    </dgm:pt>
    <dgm:pt modelId="{F3FFDE8F-A4C7-47FE-A72B-36632DB3A400}" type="parTrans" cxnId="{5312F07C-7EE6-4104-9796-A4A2480F5C59}">
      <dgm:prSet/>
      <dgm:spPr/>
      <dgm:t>
        <a:bodyPr/>
        <a:lstStyle/>
        <a:p>
          <a:endParaRPr lang="ru-RU"/>
        </a:p>
      </dgm:t>
    </dgm:pt>
    <dgm:pt modelId="{1271B23D-031F-43C6-AD57-3405C9D8EE88}" type="sibTrans" cxnId="{5312F07C-7EE6-4104-9796-A4A2480F5C59}">
      <dgm:prSet/>
      <dgm:spPr/>
      <dgm:t>
        <a:bodyPr/>
        <a:lstStyle/>
        <a:p>
          <a:endParaRPr lang="ru-RU"/>
        </a:p>
      </dgm:t>
    </dgm:pt>
    <dgm:pt modelId="{5D1168B2-0D43-497D-87CC-82393DCBF9D7}">
      <dgm:prSet phldrT="[Текст]" custT="1"/>
      <dgm:spPr/>
      <dgm:t>
        <a:bodyPr/>
        <a:lstStyle/>
        <a:p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253D46C-5B2B-4F15-8C14-7EF4DEA6A87C}" type="parTrans" cxnId="{A5EB958E-0E43-4982-AC2C-67E9A44ABF4A}">
      <dgm:prSet/>
      <dgm:spPr/>
      <dgm:t>
        <a:bodyPr/>
        <a:lstStyle/>
        <a:p>
          <a:endParaRPr lang="ru-RU"/>
        </a:p>
      </dgm:t>
    </dgm:pt>
    <dgm:pt modelId="{A3973E59-A39D-4130-983F-6EDF972D8E2D}" type="sibTrans" cxnId="{A5EB958E-0E43-4982-AC2C-67E9A44ABF4A}">
      <dgm:prSet/>
      <dgm:spPr/>
      <dgm:t>
        <a:bodyPr/>
        <a:lstStyle/>
        <a:p>
          <a:endParaRPr lang="ru-RU"/>
        </a:p>
      </dgm:t>
    </dgm:pt>
    <dgm:pt modelId="{10D51815-B27A-4301-AB6E-61F7FF123603}">
      <dgm:prSet phldrT="[Текст]" custT="1"/>
      <dgm:spPr/>
      <dgm:t>
        <a:bodyPr/>
        <a:lstStyle/>
        <a:p>
          <a:r>
            <a:rPr lang="ru-RU" sz="2400" b="1" dirty="0">
              <a:latin typeface="Times New Roman" pitchFamily="18" charset="0"/>
              <a:cs typeface="Times New Roman" pitchFamily="18" charset="0"/>
            </a:rPr>
            <a:t>п. Верхнеолонецкий, ул.Октябрьская, д.42</a:t>
          </a:r>
        </a:p>
      </dgm:t>
    </dgm:pt>
    <dgm:pt modelId="{E6D296C3-CCA4-4EDE-90B4-9B83561B22DD}" type="parTrans" cxnId="{1864605D-2949-4BC3-BB45-985D1BEC947B}">
      <dgm:prSet/>
      <dgm:spPr/>
      <dgm:t>
        <a:bodyPr/>
        <a:lstStyle/>
        <a:p>
          <a:endParaRPr lang="ru-RU"/>
        </a:p>
      </dgm:t>
    </dgm:pt>
    <dgm:pt modelId="{57F82EFC-614F-4AFB-9B61-A65B49D8A6C8}" type="sibTrans" cxnId="{1864605D-2949-4BC3-BB45-985D1BEC947B}">
      <dgm:prSet/>
      <dgm:spPr/>
      <dgm:t>
        <a:bodyPr/>
        <a:lstStyle/>
        <a:p>
          <a:endParaRPr lang="ru-RU"/>
        </a:p>
      </dgm:t>
    </dgm:pt>
    <dgm:pt modelId="{54DABFD9-A1D4-4728-9B9F-7978CB21957E}">
      <dgm:prSet phldrT="[Текст]" custT="1"/>
      <dgm:spPr/>
      <dgm:t>
        <a:bodyPr/>
        <a:lstStyle/>
        <a:p>
          <a:r>
            <a:rPr lang="ru-RU" sz="2400" b="1" dirty="0">
              <a:latin typeface="Times New Roman" pitchFamily="18" charset="0"/>
              <a:cs typeface="Times New Roman" pitchFamily="18" charset="0"/>
            </a:rPr>
            <a:t>Д. </a:t>
          </a:r>
          <a:r>
            <a:rPr lang="ru-RU" sz="2400" b="1" dirty="0" err="1">
              <a:latin typeface="Times New Roman" pitchFamily="18" charset="0"/>
              <a:cs typeface="Times New Roman" pitchFamily="18" charset="0"/>
            </a:rPr>
            <a:t>Коткозеро</a:t>
          </a:r>
          <a:r>
            <a:rPr lang="ru-RU" sz="2400" b="1" dirty="0">
              <a:latin typeface="Times New Roman" pitchFamily="18" charset="0"/>
              <a:cs typeface="Times New Roman" pitchFamily="18" charset="0"/>
            </a:rPr>
            <a:t>, ул. </a:t>
          </a:r>
          <a:r>
            <a:rPr lang="ru-RU" sz="2400" b="1" dirty="0" err="1">
              <a:latin typeface="Times New Roman" pitchFamily="18" charset="0"/>
              <a:cs typeface="Times New Roman" pitchFamily="18" charset="0"/>
            </a:rPr>
            <a:t>Олонецкая</a:t>
          </a:r>
          <a:r>
            <a:rPr lang="ru-RU" sz="2400" b="1" dirty="0">
              <a:latin typeface="Times New Roman" pitchFamily="18" charset="0"/>
              <a:cs typeface="Times New Roman" pitchFamily="18" charset="0"/>
            </a:rPr>
            <a:t>, д. 23</a:t>
          </a:r>
        </a:p>
      </dgm:t>
    </dgm:pt>
    <dgm:pt modelId="{ACDE8F8D-6A6E-4259-80E6-1F065C1B99C2}" type="parTrans" cxnId="{15EEEDDB-559D-47CB-9312-E2C97E8D04D6}">
      <dgm:prSet/>
      <dgm:spPr/>
      <dgm:t>
        <a:bodyPr/>
        <a:lstStyle/>
        <a:p>
          <a:endParaRPr lang="ru-RU"/>
        </a:p>
      </dgm:t>
    </dgm:pt>
    <dgm:pt modelId="{AAA057B2-A814-4D47-AB56-3B0F3EDDAF4C}" type="sibTrans" cxnId="{15EEEDDB-559D-47CB-9312-E2C97E8D04D6}">
      <dgm:prSet/>
      <dgm:spPr/>
      <dgm:t>
        <a:bodyPr/>
        <a:lstStyle/>
        <a:p>
          <a:endParaRPr lang="ru-RU"/>
        </a:p>
      </dgm:t>
    </dgm:pt>
    <dgm:pt modelId="{76719ED1-4977-4A06-97A2-979CADF939D5}" type="pres">
      <dgm:prSet presAssocID="{63701B8B-B796-4148-B4EC-5B2043D6145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4798FCE-D931-4DAE-A02C-055CFB40568D}" type="pres">
      <dgm:prSet presAssocID="{99F4292C-7703-47C1-AE6D-3F277ADC1353}" presName="linNode" presStyleCnt="0"/>
      <dgm:spPr/>
    </dgm:pt>
    <dgm:pt modelId="{8BBA2580-C523-4476-9B61-AB8E3BBFF42F}" type="pres">
      <dgm:prSet presAssocID="{99F4292C-7703-47C1-AE6D-3F277ADC1353}" presName="parentShp" presStyleLbl="node1" presStyleIdx="0" presStyleCnt="2" custScaleX="58658" custScaleY="50007" custLinFactNeighborX="-11725" custLinFactNeighborY="33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D4AE56-03C7-41B5-8556-2D43C1C055D2}" type="pres">
      <dgm:prSet presAssocID="{99F4292C-7703-47C1-AE6D-3F277ADC1353}" presName="childShp" presStyleLbl="bgAccFollowNode1" presStyleIdx="0" presStyleCnt="2" custScaleX="117625" custScaleY="60847" custLinFactNeighborX="2191" custLinFactNeighborY="45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64DBDC-42B9-4EFC-8D4C-205175A6AF06}" type="pres">
      <dgm:prSet presAssocID="{5194D70F-D0DE-4D65-ACFF-DABE299C4DA7}" presName="spacing" presStyleCnt="0"/>
      <dgm:spPr/>
    </dgm:pt>
    <dgm:pt modelId="{AFC72D9F-DAF6-4AD8-B906-A54FFE19867A}" type="pres">
      <dgm:prSet presAssocID="{863EA6A4-16CD-402F-959C-F720FF30759E}" presName="linNode" presStyleCnt="0"/>
      <dgm:spPr/>
    </dgm:pt>
    <dgm:pt modelId="{A4742FF0-DE03-4BAC-9E0A-644BD6DA1BA6}" type="pres">
      <dgm:prSet presAssocID="{863EA6A4-16CD-402F-959C-F720FF30759E}" presName="parentShp" presStyleLbl="node1" presStyleIdx="1" presStyleCnt="2" custScaleX="60118" custScaleY="51236" custLinFactNeighborX="-16914" custLinFactNeighborY="13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E14405-5086-4A95-B02D-45D99B911577}" type="pres">
      <dgm:prSet presAssocID="{863EA6A4-16CD-402F-959C-F720FF30759E}" presName="childShp" presStyleLbl="bgAccFollowNode1" presStyleIdx="1" presStyleCnt="2" custScaleX="123788" custScaleY="56937" custLinFactNeighborX="6083" custLinFactNeighborY="15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DF7BC3F-F5D4-49B3-A460-C9732A7F9FDD}" type="presOf" srcId="{99F4292C-7703-47C1-AE6D-3F277ADC1353}" destId="{8BBA2580-C523-4476-9B61-AB8E3BBFF42F}" srcOrd="0" destOrd="0" presId="urn:microsoft.com/office/officeart/2005/8/layout/vList6"/>
    <dgm:cxn modelId="{5312F07C-7EE6-4104-9796-A4A2480F5C59}" srcId="{863EA6A4-16CD-402F-959C-F720FF30759E}" destId="{761B2464-C566-4E41-B003-BE24868D002B}" srcOrd="0" destOrd="0" parTransId="{F3FFDE8F-A4C7-47FE-A72B-36632DB3A400}" sibTransId="{1271B23D-031F-43C6-AD57-3405C9D8EE88}"/>
    <dgm:cxn modelId="{15EEEDDB-559D-47CB-9312-E2C97E8D04D6}" srcId="{99F4292C-7703-47C1-AE6D-3F277ADC1353}" destId="{54DABFD9-A1D4-4728-9B9F-7978CB21957E}" srcOrd="1" destOrd="0" parTransId="{ACDE8F8D-6A6E-4259-80E6-1F065C1B99C2}" sibTransId="{AAA057B2-A814-4D47-AB56-3B0F3EDDAF4C}"/>
    <dgm:cxn modelId="{A5EB958E-0E43-4982-AC2C-67E9A44ABF4A}" srcId="{99F4292C-7703-47C1-AE6D-3F277ADC1353}" destId="{5D1168B2-0D43-497D-87CC-82393DCBF9D7}" srcOrd="2" destOrd="0" parTransId="{F253D46C-5B2B-4F15-8C14-7EF4DEA6A87C}" sibTransId="{A3973E59-A39D-4130-983F-6EDF972D8E2D}"/>
    <dgm:cxn modelId="{502EF61E-A014-435F-95C6-CFE44D7581B6}" type="presOf" srcId="{5D1168B2-0D43-497D-87CC-82393DCBF9D7}" destId="{A4D4AE56-03C7-41B5-8556-2D43C1C055D2}" srcOrd="0" destOrd="2" presId="urn:microsoft.com/office/officeart/2005/8/layout/vList6"/>
    <dgm:cxn modelId="{3A2C48C6-3CB9-404F-B636-5DA939F69658}" srcId="{863EA6A4-16CD-402F-959C-F720FF30759E}" destId="{14BF4EB0-DF9A-4014-8947-E0E9946BE82C}" srcOrd="3" destOrd="0" parTransId="{5170EB55-BE14-4D18-B6BF-6959B8D4F7C5}" sibTransId="{8A09F614-CBC2-498F-ACF3-312D25A6355A}"/>
    <dgm:cxn modelId="{11456578-41F9-4D11-BDF6-0DE826612BF3}" srcId="{63701B8B-B796-4148-B4EC-5B2043D61454}" destId="{99F4292C-7703-47C1-AE6D-3F277ADC1353}" srcOrd="0" destOrd="0" parTransId="{D6641A18-5AE7-48D6-96D4-8254869062C0}" sibTransId="{5194D70F-D0DE-4D65-ACFF-DABE299C4DA7}"/>
    <dgm:cxn modelId="{23466725-69FC-4A01-AF90-66967B6C1E19}" type="presOf" srcId="{863EA6A4-16CD-402F-959C-F720FF30759E}" destId="{A4742FF0-DE03-4BAC-9E0A-644BD6DA1BA6}" srcOrd="0" destOrd="0" presId="urn:microsoft.com/office/officeart/2005/8/layout/vList6"/>
    <dgm:cxn modelId="{7318358F-5B2F-4426-9FA8-387A1996A654}" type="presOf" srcId="{5827EACA-87DA-4D0F-AB33-C07F8EA6CF8E}" destId="{FEE14405-5086-4A95-B02D-45D99B911577}" srcOrd="0" destOrd="2" presId="urn:microsoft.com/office/officeart/2005/8/layout/vList6"/>
    <dgm:cxn modelId="{AED3ACD6-D095-4F8C-9AEE-14751DAD85E0}" type="presOf" srcId="{761B2464-C566-4E41-B003-BE24868D002B}" destId="{FEE14405-5086-4A95-B02D-45D99B911577}" srcOrd="0" destOrd="0" presId="urn:microsoft.com/office/officeart/2005/8/layout/vList6"/>
    <dgm:cxn modelId="{E31B73C5-D15A-48A3-9E25-31836D0BC90E}" type="presOf" srcId="{63701B8B-B796-4148-B4EC-5B2043D61454}" destId="{76719ED1-4977-4A06-97A2-979CADF939D5}" srcOrd="0" destOrd="0" presId="urn:microsoft.com/office/officeart/2005/8/layout/vList6"/>
    <dgm:cxn modelId="{CB39F1C6-9FCD-4A0A-A32D-7811F9EA9383}" srcId="{63701B8B-B796-4148-B4EC-5B2043D61454}" destId="{863EA6A4-16CD-402F-959C-F720FF30759E}" srcOrd="1" destOrd="0" parTransId="{71642933-DFB2-414A-8CDB-FF45122CFDEB}" sibTransId="{A6BF011A-5070-47FB-A3E3-ACF09949B80B}"/>
    <dgm:cxn modelId="{2A147382-B06D-4A1F-AF39-B5BC6BB99690}" srcId="{863EA6A4-16CD-402F-959C-F720FF30759E}" destId="{5827EACA-87DA-4D0F-AB33-C07F8EA6CF8E}" srcOrd="2" destOrd="0" parTransId="{D3208F47-2E32-49C8-8373-DF23308637D6}" sibTransId="{C2195D9A-582A-4412-B6B0-A8FE9B1E8FD2}"/>
    <dgm:cxn modelId="{A9A89D61-20E5-444B-B8F4-ED37F1667346}" type="presOf" srcId="{14BF4EB0-DF9A-4014-8947-E0E9946BE82C}" destId="{FEE14405-5086-4A95-B02D-45D99B911577}" srcOrd="0" destOrd="3" presId="urn:microsoft.com/office/officeart/2005/8/layout/vList6"/>
    <dgm:cxn modelId="{6B24337E-27A5-435D-8B4F-A9E50053B7D6}" srcId="{99F4292C-7703-47C1-AE6D-3F277ADC1353}" destId="{0853C688-9678-42CC-B2BA-42D16FEDADA5}" srcOrd="0" destOrd="0" parTransId="{02184AA3-B98A-4924-849A-C580A7D34C27}" sibTransId="{329C2FEB-4D6A-4775-98DD-C97DDFF075ED}"/>
    <dgm:cxn modelId="{7B50F44C-5775-4825-A45D-EAF1D8B62C46}" type="presOf" srcId="{54DABFD9-A1D4-4728-9B9F-7978CB21957E}" destId="{A4D4AE56-03C7-41B5-8556-2D43C1C055D2}" srcOrd="0" destOrd="1" presId="urn:microsoft.com/office/officeart/2005/8/layout/vList6"/>
    <dgm:cxn modelId="{1864605D-2949-4BC3-BB45-985D1BEC947B}" srcId="{863EA6A4-16CD-402F-959C-F720FF30759E}" destId="{10D51815-B27A-4301-AB6E-61F7FF123603}" srcOrd="1" destOrd="0" parTransId="{E6D296C3-CCA4-4EDE-90B4-9B83561B22DD}" sibTransId="{57F82EFC-614F-4AFB-9B61-A65B49D8A6C8}"/>
    <dgm:cxn modelId="{F075D877-E114-4FFA-8CF7-AD0BBAAC43A4}" type="presOf" srcId="{10D51815-B27A-4301-AB6E-61F7FF123603}" destId="{FEE14405-5086-4A95-B02D-45D99B911577}" srcOrd="0" destOrd="1" presId="urn:microsoft.com/office/officeart/2005/8/layout/vList6"/>
    <dgm:cxn modelId="{4497AD50-E05D-49C7-968A-9CC20E00DE31}" type="presOf" srcId="{0853C688-9678-42CC-B2BA-42D16FEDADA5}" destId="{A4D4AE56-03C7-41B5-8556-2D43C1C055D2}" srcOrd="0" destOrd="0" presId="urn:microsoft.com/office/officeart/2005/8/layout/vList6"/>
    <dgm:cxn modelId="{B26A5B85-884B-4762-8A95-27D22B3FF5BA}" type="presParOf" srcId="{76719ED1-4977-4A06-97A2-979CADF939D5}" destId="{44798FCE-D931-4DAE-A02C-055CFB40568D}" srcOrd="0" destOrd="0" presId="urn:microsoft.com/office/officeart/2005/8/layout/vList6"/>
    <dgm:cxn modelId="{BD35C691-110C-41F1-A5CD-8CDEE6450D45}" type="presParOf" srcId="{44798FCE-D931-4DAE-A02C-055CFB40568D}" destId="{8BBA2580-C523-4476-9B61-AB8E3BBFF42F}" srcOrd="0" destOrd="0" presId="urn:microsoft.com/office/officeart/2005/8/layout/vList6"/>
    <dgm:cxn modelId="{9F7FBD5D-FFF4-4E9B-969D-EC6B0A979D3A}" type="presParOf" srcId="{44798FCE-D931-4DAE-A02C-055CFB40568D}" destId="{A4D4AE56-03C7-41B5-8556-2D43C1C055D2}" srcOrd="1" destOrd="0" presId="urn:microsoft.com/office/officeart/2005/8/layout/vList6"/>
    <dgm:cxn modelId="{C5FBEFD0-5925-4656-87B3-4B0337102036}" type="presParOf" srcId="{76719ED1-4977-4A06-97A2-979CADF939D5}" destId="{4364DBDC-42B9-4EFC-8D4C-205175A6AF06}" srcOrd="1" destOrd="0" presId="urn:microsoft.com/office/officeart/2005/8/layout/vList6"/>
    <dgm:cxn modelId="{983CB6D7-5790-47F2-A8B4-77E438579918}" type="presParOf" srcId="{76719ED1-4977-4A06-97A2-979CADF939D5}" destId="{AFC72D9F-DAF6-4AD8-B906-A54FFE19867A}" srcOrd="2" destOrd="0" presId="urn:microsoft.com/office/officeart/2005/8/layout/vList6"/>
    <dgm:cxn modelId="{86A51FFB-6809-4673-A534-96E8A15536E2}" type="presParOf" srcId="{AFC72D9F-DAF6-4AD8-B906-A54FFE19867A}" destId="{A4742FF0-DE03-4BAC-9E0A-644BD6DA1BA6}" srcOrd="0" destOrd="0" presId="urn:microsoft.com/office/officeart/2005/8/layout/vList6"/>
    <dgm:cxn modelId="{A981A900-E713-4EAC-B6ED-283FFDB0D605}" type="presParOf" srcId="{AFC72D9F-DAF6-4AD8-B906-A54FFE19867A}" destId="{FEE14405-5086-4A95-B02D-45D99B91157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701B8B-B796-4148-B4EC-5B2043D61454}" type="doc">
      <dgm:prSet loTypeId="urn:microsoft.com/office/officeart/2005/8/layout/vList6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99F4292C-7703-47C1-AE6D-3F277ADC1353}">
      <dgm:prSet phldrT="[Текст]" custT="1"/>
      <dgm:spPr/>
      <dgm:t>
        <a:bodyPr/>
        <a:lstStyle/>
        <a:p>
          <a:r>
            <a: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2020</a:t>
          </a:r>
        </a:p>
      </dgm:t>
    </dgm:pt>
    <dgm:pt modelId="{D6641A18-5AE7-48D6-96D4-8254869062C0}" type="parTrans" cxnId="{11456578-41F9-4D11-BDF6-0DE826612BF3}">
      <dgm:prSet/>
      <dgm:spPr/>
      <dgm:t>
        <a:bodyPr/>
        <a:lstStyle/>
        <a:p>
          <a:endParaRPr lang="ru-RU"/>
        </a:p>
      </dgm:t>
    </dgm:pt>
    <dgm:pt modelId="{5194D70F-D0DE-4D65-ACFF-DABE299C4DA7}" type="sibTrans" cxnId="{11456578-41F9-4D11-BDF6-0DE826612BF3}">
      <dgm:prSet/>
      <dgm:spPr/>
      <dgm:t>
        <a:bodyPr/>
        <a:lstStyle/>
        <a:p>
          <a:endParaRPr lang="ru-RU"/>
        </a:p>
      </dgm:t>
    </dgm:pt>
    <dgm:pt modelId="{863EA6A4-16CD-402F-959C-F720FF30759E}">
      <dgm:prSet phldrT="[Текст]" custT="1"/>
      <dgm:spPr/>
      <dgm:t>
        <a:bodyPr/>
        <a:lstStyle/>
        <a:p>
          <a:r>
            <a: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2020 г</a:t>
          </a:r>
        </a:p>
      </dgm:t>
    </dgm:pt>
    <dgm:pt modelId="{71642933-DFB2-414A-8CDB-FF45122CFDEB}" type="parTrans" cxnId="{CB39F1C6-9FCD-4A0A-A32D-7811F9EA9383}">
      <dgm:prSet/>
      <dgm:spPr/>
      <dgm:t>
        <a:bodyPr/>
        <a:lstStyle/>
        <a:p>
          <a:endParaRPr lang="ru-RU"/>
        </a:p>
      </dgm:t>
    </dgm:pt>
    <dgm:pt modelId="{A6BF011A-5070-47FB-A3E3-ACF09949B80B}" type="sibTrans" cxnId="{CB39F1C6-9FCD-4A0A-A32D-7811F9EA9383}">
      <dgm:prSet/>
      <dgm:spPr/>
      <dgm:t>
        <a:bodyPr/>
        <a:lstStyle/>
        <a:p>
          <a:endParaRPr lang="ru-RU"/>
        </a:p>
      </dgm:t>
    </dgm:pt>
    <dgm:pt modelId="{0853C688-9678-42CC-B2BA-42D16FEDADA5}">
      <dgm:prSet phldrT="[Текст]" custT="1"/>
      <dgm:spPr/>
      <dgm:t>
        <a:bodyPr/>
        <a:lstStyle/>
        <a:p>
          <a:r>
            <a:rPr lang="ru-RU" sz="3600" dirty="0"/>
            <a:t> п. Верхнеолонецкий, ул. Октябрьская, д. 27 </a:t>
          </a:r>
          <a:endParaRPr lang="ru-RU" sz="3600" b="1" dirty="0">
            <a:latin typeface="Times New Roman" pitchFamily="18" charset="0"/>
            <a:cs typeface="Times New Roman" pitchFamily="18" charset="0"/>
          </a:endParaRPr>
        </a:p>
      </dgm:t>
    </dgm:pt>
    <dgm:pt modelId="{02184AA3-B98A-4924-849A-C580A7D34C27}" type="parTrans" cxnId="{6B24337E-27A5-435D-8B4F-A9E50053B7D6}">
      <dgm:prSet/>
      <dgm:spPr/>
      <dgm:t>
        <a:bodyPr/>
        <a:lstStyle/>
        <a:p>
          <a:endParaRPr lang="ru-RU"/>
        </a:p>
      </dgm:t>
    </dgm:pt>
    <dgm:pt modelId="{329C2FEB-4D6A-4775-98DD-C97DDFF075ED}" type="sibTrans" cxnId="{6B24337E-27A5-435D-8B4F-A9E50053B7D6}">
      <dgm:prSet/>
      <dgm:spPr/>
      <dgm:t>
        <a:bodyPr/>
        <a:lstStyle/>
        <a:p>
          <a:endParaRPr lang="ru-RU"/>
        </a:p>
      </dgm:t>
    </dgm:pt>
    <dgm:pt modelId="{761B2464-C566-4E41-B003-BE24868D002B}">
      <dgm:prSet phldrT="[Текст]" custT="1"/>
      <dgm:spPr/>
      <dgm:t>
        <a:bodyPr/>
        <a:lstStyle/>
        <a:p>
          <a:r>
            <a:rPr lang="ru-RU" sz="3200" dirty="0"/>
            <a:t>д. Коткозеро, ул. Олонецкая, д. 18 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F3FFDE8F-A4C7-47FE-A72B-36632DB3A400}" type="parTrans" cxnId="{5312F07C-7EE6-4104-9796-A4A2480F5C59}">
      <dgm:prSet/>
      <dgm:spPr/>
      <dgm:t>
        <a:bodyPr/>
        <a:lstStyle/>
        <a:p>
          <a:endParaRPr lang="ru-RU"/>
        </a:p>
      </dgm:t>
    </dgm:pt>
    <dgm:pt modelId="{1271B23D-031F-43C6-AD57-3405C9D8EE88}" type="sibTrans" cxnId="{5312F07C-7EE6-4104-9796-A4A2480F5C59}">
      <dgm:prSet/>
      <dgm:spPr/>
      <dgm:t>
        <a:bodyPr/>
        <a:lstStyle/>
        <a:p>
          <a:endParaRPr lang="ru-RU"/>
        </a:p>
      </dgm:t>
    </dgm:pt>
    <dgm:pt modelId="{5D1168B2-0D43-497D-87CC-82393DCBF9D7}">
      <dgm:prSet phldrT="[Текст]" custT="1"/>
      <dgm:spPr/>
      <dgm:t>
        <a:bodyPr/>
        <a:lstStyle/>
        <a:p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253D46C-5B2B-4F15-8C14-7EF4DEA6A87C}" type="parTrans" cxnId="{A5EB958E-0E43-4982-AC2C-67E9A44ABF4A}">
      <dgm:prSet/>
      <dgm:spPr/>
      <dgm:t>
        <a:bodyPr/>
        <a:lstStyle/>
        <a:p>
          <a:endParaRPr lang="ru-RU"/>
        </a:p>
      </dgm:t>
    </dgm:pt>
    <dgm:pt modelId="{A3973E59-A39D-4130-983F-6EDF972D8E2D}" type="sibTrans" cxnId="{A5EB958E-0E43-4982-AC2C-67E9A44ABF4A}">
      <dgm:prSet/>
      <dgm:spPr/>
      <dgm:t>
        <a:bodyPr/>
        <a:lstStyle/>
        <a:p>
          <a:endParaRPr lang="ru-RU"/>
        </a:p>
      </dgm:t>
    </dgm:pt>
    <dgm:pt modelId="{76719ED1-4977-4A06-97A2-979CADF939D5}" type="pres">
      <dgm:prSet presAssocID="{63701B8B-B796-4148-B4EC-5B2043D6145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4798FCE-D931-4DAE-A02C-055CFB40568D}" type="pres">
      <dgm:prSet presAssocID="{99F4292C-7703-47C1-AE6D-3F277ADC1353}" presName="linNode" presStyleCnt="0"/>
      <dgm:spPr/>
    </dgm:pt>
    <dgm:pt modelId="{8BBA2580-C523-4476-9B61-AB8E3BBFF42F}" type="pres">
      <dgm:prSet presAssocID="{99F4292C-7703-47C1-AE6D-3F277ADC1353}" presName="parentShp" presStyleLbl="node1" presStyleIdx="0" presStyleCnt="2" custScaleX="58658" custScaleY="50007" custLinFactNeighborX="-11725" custLinFactNeighborY="33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D4AE56-03C7-41B5-8556-2D43C1C055D2}" type="pres">
      <dgm:prSet presAssocID="{99F4292C-7703-47C1-AE6D-3F277ADC1353}" presName="childShp" presStyleLbl="bgAccFollowNode1" presStyleIdx="0" presStyleCnt="2" custScaleX="117625" custScaleY="60847" custLinFactNeighborX="2191" custLinFactNeighborY="45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64DBDC-42B9-4EFC-8D4C-205175A6AF06}" type="pres">
      <dgm:prSet presAssocID="{5194D70F-D0DE-4D65-ACFF-DABE299C4DA7}" presName="spacing" presStyleCnt="0"/>
      <dgm:spPr/>
    </dgm:pt>
    <dgm:pt modelId="{AFC72D9F-DAF6-4AD8-B906-A54FFE19867A}" type="pres">
      <dgm:prSet presAssocID="{863EA6A4-16CD-402F-959C-F720FF30759E}" presName="linNode" presStyleCnt="0"/>
      <dgm:spPr/>
    </dgm:pt>
    <dgm:pt modelId="{A4742FF0-DE03-4BAC-9E0A-644BD6DA1BA6}" type="pres">
      <dgm:prSet presAssocID="{863EA6A4-16CD-402F-959C-F720FF30759E}" presName="parentShp" presStyleLbl="node1" presStyleIdx="1" presStyleCnt="2" custScaleX="60118" custScaleY="51236" custLinFactNeighborX="-16914" custLinFactNeighborY="13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E14405-5086-4A95-B02D-45D99B911577}" type="pres">
      <dgm:prSet presAssocID="{863EA6A4-16CD-402F-959C-F720FF30759E}" presName="childShp" presStyleLbl="bgAccFollowNode1" presStyleIdx="1" presStyleCnt="2" custScaleX="123788" custScaleY="56937" custLinFactNeighborX="6083" custLinFactNeighborY="15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A93BAF9-465A-4F8B-A9B8-07A967F38E5E}" type="presOf" srcId="{863EA6A4-16CD-402F-959C-F720FF30759E}" destId="{A4742FF0-DE03-4BAC-9E0A-644BD6DA1BA6}" srcOrd="0" destOrd="0" presId="urn:microsoft.com/office/officeart/2005/8/layout/vList6"/>
    <dgm:cxn modelId="{5312F07C-7EE6-4104-9796-A4A2480F5C59}" srcId="{863EA6A4-16CD-402F-959C-F720FF30759E}" destId="{761B2464-C566-4E41-B003-BE24868D002B}" srcOrd="0" destOrd="0" parTransId="{F3FFDE8F-A4C7-47FE-A72B-36632DB3A400}" sibTransId="{1271B23D-031F-43C6-AD57-3405C9D8EE88}"/>
    <dgm:cxn modelId="{A5EB958E-0E43-4982-AC2C-67E9A44ABF4A}" srcId="{99F4292C-7703-47C1-AE6D-3F277ADC1353}" destId="{5D1168B2-0D43-497D-87CC-82393DCBF9D7}" srcOrd="1" destOrd="0" parTransId="{F253D46C-5B2B-4F15-8C14-7EF4DEA6A87C}" sibTransId="{A3973E59-A39D-4130-983F-6EDF972D8E2D}"/>
    <dgm:cxn modelId="{11456578-41F9-4D11-BDF6-0DE826612BF3}" srcId="{63701B8B-B796-4148-B4EC-5B2043D61454}" destId="{99F4292C-7703-47C1-AE6D-3F277ADC1353}" srcOrd="0" destOrd="0" parTransId="{D6641A18-5AE7-48D6-96D4-8254869062C0}" sibTransId="{5194D70F-D0DE-4D65-ACFF-DABE299C4DA7}"/>
    <dgm:cxn modelId="{DEC28738-2906-468F-B191-F2B51833536D}" type="presOf" srcId="{0853C688-9678-42CC-B2BA-42D16FEDADA5}" destId="{A4D4AE56-03C7-41B5-8556-2D43C1C055D2}" srcOrd="0" destOrd="0" presId="urn:microsoft.com/office/officeart/2005/8/layout/vList6"/>
    <dgm:cxn modelId="{8738229C-C731-486A-87D9-9859E2C8837E}" type="presOf" srcId="{761B2464-C566-4E41-B003-BE24868D002B}" destId="{FEE14405-5086-4A95-B02D-45D99B911577}" srcOrd="0" destOrd="0" presId="urn:microsoft.com/office/officeart/2005/8/layout/vList6"/>
    <dgm:cxn modelId="{607376F2-EE28-4F59-B9C0-1E20AD33CC8F}" type="presOf" srcId="{63701B8B-B796-4148-B4EC-5B2043D61454}" destId="{76719ED1-4977-4A06-97A2-979CADF939D5}" srcOrd="0" destOrd="0" presId="urn:microsoft.com/office/officeart/2005/8/layout/vList6"/>
    <dgm:cxn modelId="{CB39F1C6-9FCD-4A0A-A32D-7811F9EA9383}" srcId="{63701B8B-B796-4148-B4EC-5B2043D61454}" destId="{863EA6A4-16CD-402F-959C-F720FF30759E}" srcOrd="1" destOrd="0" parTransId="{71642933-DFB2-414A-8CDB-FF45122CFDEB}" sibTransId="{A6BF011A-5070-47FB-A3E3-ACF09949B80B}"/>
    <dgm:cxn modelId="{8B7B3175-CA7F-43B0-A759-C0C6A863B409}" type="presOf" srcId="{99F4292C-7703-47C1-AE6D-3F277ADC1353}" destId="{8BBA2580-C523-4476-9B61-AB8E3BBFF42F}" srcOrd="0" destOrd="0" presId="urn:microsoft.com/office/officeart/2005/8/layout/vList6"/>
    <dgm:cxn modelId="{371AA427-CE35-4163-9376-36B6FA2468E9}" type="presOf" srcId="{5D1168B2-0D43-497D-87CC-82393DCBF9D7}" destId="{A4D4AE56-03C7-41B5-8556-2D43C1C055D2}" srcOrd="0" destOrd="1" presId="urn:microsoft.com/office/officeart/2005/8/layout/vList6"/>
    <dgm:cxn modelId="{6B24337E-27A5-435D-8B4F-A9E50053B7D6}" srcId="{99F4292C-7703-47C1-AE6D-3F277ADC1353}" destId="{0853C688-9678-42CC-B2BA-42D16FEDADA5}" srcOrd="0" destOrd="0" parTransId="{02184AA3-B98A-4924-849A-C580A7D34C27}" sibTransId="{329C2FEB-4D6A-4775-98DD-C97DDFF075ED}"/>
    <dgm:cxn modelId="{D72CBF26-44BF-4750-9F7B-1DD09F301C1D}" type="presParOf" srcId="{76719ED1-4977-4A06-97A2-979CADF939D5}" destId="{44798FCE-D931-4DAE-A02C-055CFB40568D}" srcOrd="0" destOrd="0" presId="urn:microsoft.com/office/officeart/2005/8/layout/vList6"/>
    <dgm:cxn modelId="{33D68131-3BD5-45EC-A38D-CEEC290DEB83}" type="presParOf" srcId="{44798FCE-D931-4DAE-A02C-055CFB40568D}" destId="{8BBA2580-C523-4476-9B61-AB8E3BBFF42F}" srcOrd="0" destOrd="0" presId="urn:microsoft.com/office/officeart/2005/8/layout/vList6"/>
    <dgm:cxn modelId="{6FDE0D49-A18A-4322-B926-92EF26B98A10}" type="presParOf" srcId="{44798FCE-D931-4DAE-A02C-055CFB40568D}" destId="{A4D4AE56-03C7-41B5-8556-2D43C1C055D2}" srcOrd="1" destOrd="0" presId="urn:microsoft.com/office/officeart/2005/8/layout/vList6"/>
    <dgm:cxn modelId="{815F9CE7-19AE-418F-9E68-DF662C7877A8}" type="presParOf" srcId="{76719ED1-4977-4A06-97A2-979CADF939D5}" destId="{4364DBDC-42B9-4EFC-8D4C-205175A6AF06}" srcOrd="1" destOrd="0" presId="urn:microsoft.com/office/officeart/2005/8/layout/vList6"/>
    <dgm:cxn modelId="{BF65D762-B5F3-4A89-B290-EEF76D92A4AE}" type="presParOf" srcId="{76719ED1-4977-4A06-97A2-979CADF939D5}" destId="{AFC72D9F-DAF6-4AD8-B906-A54FFE19867A}" srcOrd="2" destOrd="0" presId="urn:microsoft.com/office/officeart/2005/8/layout/vList6"/>
    <dgm:cxn modelId="{1274EC79-9499-42B0-AC03-C58831C0CACC}" type="presParOf" srcId="{AFC72D9F-DAF6-4AD8-B906-A54FFE19867A}" destId="{A4742FF0-DE03-4BAC-9E0A-644BD6DA1BA6}" srcOrd="0" destOrd="0" presId="urn:microsoft.com/office/officeart/2005/8/layout/vList6"/>
    <dgm:cxn modelId="{89335D62-7D6B-4212-8A2E-07F3C8CD571B}" type="presParOf" srcId="{AFC72D9F-DAF6-4AD8-B906-A54FFE19867A}" destId="{FEE14405-5086-4A95-B02D-45D99B91157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701B8B-B796-4148-B4EC-5B2043D61454}" type="doc">
      <dgm:prSet loTypeId="urn:microsoft.com/office/officeart/2005/8/layout/vList6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99F4292C-7703-47C1-AE6D-3F277ADC1353}">
      <dgm:prSet phldrT="[Текст]" custT="1"/>
      <dgm:spPr/>
      <dgm:t>
        <a:bodyPr/>
        <a:lstStyle/>
        <a:p>
          <a:r>
            <a: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2021</a:t>
          </a:r>
        </a:p>
      </dgm:t>
    </dgm:pt>
    <dgm:pt modelId="{D6641A18-5AE7-48D6-96D4-8254869062C0}" type="parTrans" cxnId="{11456578-41F9-4D11-BDF6-0DE826612BF3}">
      <dgm:prSet/>
      <dgm:spPr/>
      <dgm:t>
        <a:bodyPr/>
        <a:lstStyle/>
        <a:p>
          <a:endParaRPr lang="ru-RU"/>
        </a:p>
      </dgm:t>
    </dgm:pt>
    <dgm:pt modelId="{5194D70F-D0DE-4D65-ACFF-DABE299C4DA7}" type="sibTrans" cxnId="{11456578-41F9-4D11-BDF6-0DE826612BF3}">
      <dgm:prSet/>
      <dgm:spPr/>
      <dgm:t>
        <a:bodyPr/>
        <a:lstStyle/>
        <a:p>
          <a:endParaRPr lang="ru-RU"/>
        </a:p>
      </dgm:t>
    </dgm:pt>
    <dgm:pt modelId="{863EA6A4-16CD-402F-959C-F720FF30759E}">
      <dgm:prSet phldrT="[Текст]" custT="1"/>
      <dgm:spPr/>
      <dgm:t>
        <a:bodyPr/>
        <a:lstStyle/>
        <a:p>
          <a:r>
            <a: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2021 г</a:t>
          </a:r>
        </a:p>
      </dgm:t>
    </dgm:pt>
    <dgm:pt modelId="{71642933-DFB2-414A-8CDB-FF45122CFDEB}" type="parTrans" cxnId="{CB39F1C6-9FCD-4A0A-A32D-7811F9EA9383}">
      <dgm:prSet/>
      <dgm:spPr/>
      <dgm:t>
        <a:bodyPr/>
        <a:lstStyle/>
        <a:p>
          <a:endParaRPr lang="ru-RU"/>
        </a:p>
      </dgm:t>
    </dgm:pt>
    <dgm:pt modelId="{A6BF011A-5070-47FB-A3E3-ACF09949B80B}" type="sibTrans" cxnId="{CB39F1C6-9FCD-4A0A-A32D-7811F9EA9383}">
      <dgm:prSet/>
      <dgm:spPr/>
      <dgm:t>
        <a:bodyPr/>
        <a:lstStyle/>
        <a:p>
          <a:endParaRPr lang="ru-RU"/>
        </a:p>
      </dgm:t>
    </dgm:pt>
    <dgm:pt modelId="{0853C688-9678-42CC-B2BA-42D16FEDADA5}">
      <dgm:prSet phldrT="[Текст]" custT="1"/>
      <dgm:spPr/>
      <dgm:t>
        <a:bodyPr/>
        <a:lstStyle/>
        <a:p>
          <a:r>
            <a:rPr lang="ru-RU" sz="3600" dirty="0"/>
            <a:t> п. Верхнеолонецкий, ул. Октябрьская, д. 25 </a:t>
          </a:r>
          <a:endParaRPr lang="ru-RU" sz="3600" b="1" dirty="0">
            <a:latin typeface="Times New Roman" pitchFamily="18" charset="0"/>
            <a:cs typeface="Times New Roman" pitchFamily="18" charset="0"/>
          </a:endParaRPr>
        </a:p>
      </dgm:t>
    </dgm:pt>
    <dgm:pt modelId="{02184AA3-B98A-4924-849A-C580A7D34C27}" type="parTrans" cxnId="{6B24337E-27A5-435D-8B4F-A9E50053B7D6}">
      <dgm:prSet/>
      <dgm:spPr/>
      <dgm:t>
        <a:bodyPr/>
        <a:lstStyle/>
        <a:p>
          <a:endParaRPr lang="ru-RU"/>
        </a:p>
      </dgm:t>
    </dgm:pt>
    <dgm:pt modelId="{329C2FEB-4D6A-4775-98DD-C97DDFF075ED}" type="sibTrans" cxnId="{6B24337E-27A5-435D-8B4F-A9E50053B7D6}">
      <dgm:prSet/>
      <dgm:spPr/>
      <dgm:t>
        <a:bodyPr/>
        <a:lstStyle/>
        <a:p>
          <a:endParaRPr lang="ru-RU"/>
        </a:p>
      </dgm:t>
    </dgm:pt>
    <dgm:pt modelId="{761B2464-C566-4E41-B003-BE24868D002B}">
      <dgm:prSet phldrT="[Текст]" custT="1"/>
      <dgm:spPr/>
      <dgm:t>
        <a:bodyPr/>
        <a:lstStyle/>
        <a:p>
          <a:r>
            <a:rPr lang="ru-RU" sz="3200" dirty="0"/>
            <a:t>д. Коткозеро, ул. Школьная, д.1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F3FFDE8F-A4C7-47FE-A72B-36632DB3A400}" type="parTrans" cxnId="{5312F07C-7EE6-4104-9796-A4A2480F5C59}">
      <dgm:prSet/>
      <dgm:spPr/>
      <dgm:t>
        <a:bodyPr/>
        <a:lstStyle/>
        <a:p>
          <a:endParaRPr lang="ru-RU"/>
        </a:p>
      </dgm:t>
    </dgm:pt>
    <dgm:pt modelId="{1271B23D-031F-43C6-AD57-3405C9D8EE88}" type="sibTrans" cxnId="{5312F07C-7EE6-4104-9796-A4A2480F5C59}">
      <dgm:prSet/>
      <dgm:spPr/>
      <dgm:t>
        <a:bodyPr/>
        <a:lstStyle/>
        <a:p>
          <a:endParaRPr lang="ru-RU"/>
        </a:p>
      </dgm:t>
    </dgm:pt>
    <dgm:pt modelId="{5D1168B2-0D43-497D-87CC-82393DCBF9D7}">
      <dgm:prSet phldrT="[Текст]" custT="1"/>
      <dgm:spPr/>
      <dgm:t>
        <a:bodyPr/>
        <a:lstStyle/>
        <a:p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253D46C-5B2B-4F15-8C14-7EF4DEA6A87C}" type="parTrans" cxnId="{A5EB958E-0E43-4982-AC2C-67E9A44ABF4A}">
      <dgm:prSet/>
      <dgm:spPr/>
      <dgm:t>
        <a:bodyPr/>
        <a:lstStyle/>
        <a:p>
          <a:endParaRPr lang="ru-RU"/>
        </a:p>
      </dgm:t>
    </dgm:pt>
    <dgm:pt modelId="{A3973E59-A39D-4130-983F-6EDF972D8E2D}" type="sibTrans" cxnId="{A5EB958E-0E43-4982-AC2C-67E9A44ABF4A}">
      <dgm:prSet/>
      <dgm:spPr/>
      <dgm:t>
        <a:bodyPr/>
        <a:lstStyle/>
        <a:p>
          <a:endParaRPr lang="ru-RU"/>
        </a:p>
      </dgm:t>
    </dgm:pt>
    <dgm:pt modelId="{DA7A52CF-D397-4BA3-A9C7-2E9B6C49D4B1}">
      <dgm:prSet phldrT="[Текст]" custT="1"/>
      <dgm:spPr/>
      <dgm:t>
        <a:bodyPr/>
        <a:lstStyle/>
        <a:p>
          <a:r>
            <a:rPr lang="ru-RU" sz="3200" dirty="0"/>
            <a:t>д. Коткозеро, ул. Школьная, д.6</a:t>
          </a:r>
          <a:endParaRPr lang="ru-RU" sz="3200" b="1" dirty="0">
            <a:latin typeface="Times New Roman" pitchFamily="18" charset="0"/>
            <a:cs typeface="Times New Roman" pitchFamily="18" charset="0"/>
          </a:endParaRPr>
        </a:p>
      </dgm:t>
    </dgm:pt>
    <dgm:pt modelId="{6A5C70C1-61AB-41AB-8342-10065656F18A}" type="parTrans" cxnId="{6A3DB971-5A1F-40E0-A8AA-DF076F74FA4E}">
      <dgm:prSet/>
      <dgm:spPr/>
    </dgm:pt>
    <dgm:pt modelId="{9C28D915-E055-4749-AEDF-F45086CC581C}" type="sibTrans" cxnId="{6A3DB971-5A1F-40E0-A8AA-DF076F74FA4E}">
      <dgm:prSet/>
      <dgm:spPr/>
    </dgm:pt>
    <dgm:pt modelId="{76719ED1-4977-4A06-97A2-979CADF939D5}" type="pres">
      <dgm:prSet presAssocID="{63701B8B-B796-4148-B4EC-5B2043D6145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4798FCE-D931-4DAE-A02C-055CFB40568D}" type="pres">
      <dgm:prSet presAssocID="{99F4292C-7703-47C1-AE6D-3F277ADC1353}" presName="linNode" presStyleCnt="0"/>
      <dgm:spPr/>
    </dgm:pt>
    <dgm:pt modelId="{8BBA2580-C523-4476-9B61-AB8E3BBFF42F}" type="pres">
      <dgm:prSet presAssocID="{99F4292C-7703-47C1-AE6D-3F277ADC1353}" presName="parentShp" presStyleLbl="node1" presStyleIdx="0" presStyleCnt="2" custScaleX="58658" custScaleY="50007" custLinFactNeighborX="-11725" custLinFactNeighborY="33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D4AE56-03C7-41B5-8556-2D43C1C055D2}" type="pres">
      <dgm:prSet presAssocID="{99F4292C-7703-47C1-AE6D-3F277ADC1353}" presName="childShp" presStyleLbl="bgAccFollowNode1" presStyleIdx="0" presStyleCnt="2" custScaleX="117625" custScaleY="60847" custLinFactNeighborX="2191" custLinFactNeighborY="45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64DBDC-42B9-4EFC-8D4C-205175A6AF06}" type="pres">
      <dgm:prSet presAssocID="{5194D70F-D0DE-4D65-ACFF-DABE299C4DA7}" presName="spacing" presStyleCnt="0"/>
      <dgm:spPr/>
    </dgm:pt>
    <dgm:pt modelId="{AFC72D9F-DAF6-4AD8-B906-A54FFE19867A}" type="pres">
      <dgm:prSet presAssocID="{863EA6A4-16CD-402F-959C-F720FF30759E}" presName="linNode" presStyleCnt="0"/>
      <dgm:spPr/>
    </dgm:pt>
    <dgm:pt modelId="{A4742FF0-DE03-4BAC-9E0A-644BD6DA1BA6}" type="pres">
      <dgm:prSet presAssocID="{863EA6A4-16CD-402F-959C-F720FF30759E}" presName="parentShp" presStyleLbl="node1" presStyleIdx="1" presStyleCnt="2" custScaleX="60118" custScaleY="51236" custLinFactNeighborX="-16914" custLinFactNeighborY="13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E14405-5086-4A95-B02D-45D99B911577}" type="pres">
      <dgm:prSet presAssocID="{863EA6A4-16CD-402F-959C-F720FF30759E}" presName="childShp" presStyleLbl="bgAccFollowNode1" presStyleIdx="1" presStyleCnt="2" custScaleX="123788" custScaleY="56937" custLinFactNeighborX="6083" custLinFactNeighborY="15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312F07C-7EE6-4104-9796-A4A2480F5C59}" srcId="{863EA6A4-16CD-402F-959C-F720FF30759E}" destId="{761B2464-C566-4E41-B003-BE24868D002B}" srcOrd="0" destOrd="0" parTransId="{F3FFDE8F-A4C7-47FE-A72B-36632DB3A400}" sibTransId="{1271B23D-031F-43C6-AD57-3405C9D8EE88}"/>
    <dgm:cxn modelId="{3F3751E9-8588-4E54-AB4A-7FA05F78540F}" type="presOf" srcId="{99F4292C-7703-47C1-AE6D-3F277ADC1353}" destId="{8BBA2580-C523-4476-9B61-AB8E3BBFF42F}" srcOrd="0" destOrd="0" presId="urn:microsoft.com/office/officeart/2005/8/layout/vList6"/>
    <dgm:cxn modelId="{F263ACE4-29D5-4138-8ADA-C5A545393AD2}" type="presOf" srcId="{5D1168B2-0D43-497D-87CC-82393DCBF9D7}" destId="{A4D4AE56-03C7-41B5-8556-2D43C1C055D2}" srcOrd="0" destOrd="1" presId="urn:microsoft.com/office/officeart/2005/8/layout/vList6"/>
    <dgm:cxn modelId="{A5EB958E-0E43-4982-AC2C-67E9A44ABF4A}" srcId="{99F4292C-7703-47C1-AE6D-3F277ADC1353}" destId="{5D1168B2-0D43-497D-87CC-82393DCBF9D7}" srcOrd="1" destOrd="0" parTransId="{F253D46C-5B2B-4F15-8C14-7EF4DEA6A87C}" sibTransId="{A3973E59-A39D-4130-983F-6EDF972D8E2D}"/>
    <dgm:cxn modelId="{11456578-41F9-4D11-BDF6-0DE826612BF3}" srcId="{63701B8B-B796-4148-B4EC-5B2043D61454}" destId="{99F4292C-7703-47C1-AE6D-3F277ADC1353}" srcOrd="0" destOrd="0" parTransId="{D6641A18-5AE7-48D6-96D4-8254869062C0}" sibTransId="{5194D70F-D0DE-4D65-ACFF-DABE299C4DA7}"/>
    <dgm:cxn modelId="{6A3DB971-5A1F-40E0-A8AA-DF076F74FA4E}" srcId="{863EA6A4-16CD-402F-959C-F720FF30759E}" destId="{DA7A52CF-D397-4BA3-A9C7-2E9B6C49D4B1}" srcOrd="1" destOrd="0" parTransId="{6A5C70C1-61AB-41AB-8342-10065656F18A}" sibTransId="{9C28D915-E055-4749-AEDF-F45086CC581C}"/>
    <dgm:cxn modelId="{5EC950EA-55CA-4ADB-AD04-652EC859C667}" type="presOf" srcId="{863EA6A4-16CD-402F-959C-F720FF30759E}" destId="{A4742FF0-DE03-4BAC-9E0A-644BD6DA1BA6}" srcOrd="0" destOrd="0" presId="urn:microsoft.com/office/officeart/2005/8/layout/vList6"/>
    <dgm:cxn modelId="{CA9BEA7B-ECD4-4CE2-B85B-F8B307F994CC}" type="presOf" srcId="{761B2464-C566-4E41-B003-BE24868D002B}" destId="{FEE14405-5086-4A95-B02D-45D99B911577}" srcOrd="0" destOrd="0" presId="urn:microsoft.com/office/officeart/2005/8/layout/vList6"/>
    <dgm:cxn modelId="{CB39F1C6-9FCD-4A0A-A32D-7811F9EA9383}" srcId="{63701B8B-B796-4148-B4EC-5B2043D61454}" destId="{863EA6A4-16CD-402F-959C-F720FF30759E}" srcOrd="1" destOrd="0" parTransId="{71642933-DFB2-414A-8CDB-FF45122CFDEB}" sibTransId="{A6BF011A-5070-47FB-A3E3-ACF09949B80B}"/>
    <dgm:cxn modelId="{9FD75472-974B-4739-A8D0-A8FBCDB4CE47}" type="presOf" srcId="{0853C688-9678-42CC-B2BA-42D16FEDADA5}" destId="{A4D4AE56-03C7-41B5-8556-2D43C1C055D2}" srcOrd="0" destOrd="0" presId="urn:microsoft.com/office/officeart/2005/8/layout/vList6"/>
    <dgm:cxn modelId="{6B24337E-27A5-435D-8B4F-A9E50053B7D6}" srcId="{99F4292C-7703-47C1-AE6D-3F277ADC1353}" destId="{0853C688-9678-42CC-B2BA-42D16FEDADA5}" srcOrd="0" destOrd="0" parTransId="{02184AA3-B98A-4924-849A-C580A7D34C27}" sibTransId="{329C2FEB-4D6A-4775-98DD-C97DDFF075ED}"/>
    <dgm:cxn modelId="{5C02BA2A-53C6-4409-8606-1374F3819551}" type="presOf" srcId="{DA7A52CF-D397-4BA3-A9C7-2E9B6C49D4B1}" destId="{FEE14405-5086-4A95-B02D-45D99B911577}" srcOrd="0" destOrd="1" presId="urn:microsoft.com/office/officeart/2005/8/layout/vList6"/>
    <dgm:cxn modelId="{8459A034-0DB1-4D3A-9408-75DDF70BB8DC}" type="presOf" srcId="{63701B8B-B796-4148-B4EC-5B2043D61454}" destId="{76719ED1-4977-4A06-97A2-979CADF939D5}" srcOrd="0" destOrd="0" presId="urn:microsoft.com/office/officeart/2005/8/layout/vList6"/>
    <dgm:cxn modelId="{56235D1C-A2AF-4076-AAC7-A3E8D35A28C3}" type="presParOf" srcId="{76719ED1-4977-4A06-97A2-979CADF939D5}" destId="{44798FCE-D931-4DAE-A02C-055CFB40568D}" srcOrd="0" destOrd="0" presId="urn:microsoft.com/office/officeart/2005/8/layout/vList6"/>
    <dgm:cxn modelId="{1B5B9A54-8FEC-405A-8D3A-0B1E04D3F934}" type="presParOf" srcId="{44798FCE-D931-4DAE-A02C-055CFB40568D}" destId="{8BBA2580-C523-4476-9B61-AB8E3BBFF42F}" srcOrd="0" destOrd="0" presId="urn:microsoft.com/office/officeart/2005/8/layout/vList6"/>
    <dgm:cxn modelId="{2C9B0548-47CC-4A10-BABB-C91375A064FB}" type="presParOf" srcId="{44798FCE-D931-4DAE-A02C-055CFB40568D}" destId="{A4D4AE56-03C7-41B5-8556-2D43C1C055D2}" srcOrd="1" destOrd="0" presId="urn:microsoft.com/office/officeart/2005/8/layout/vList6"/>
    <dgm:cxn modelId="{176918FC-F081-4FB1-AF84-21AF1ABF395C}" type="presParOf" srcId="{76719ED1-4977-4A06-97A2-979CADF939D5}" destId="{4364DBDC-42B9-4EFC-8D4C-205175A6AF06}" srcOrd="1" destOrd="0" presId="urn:microsoft.com/office/officeart/2005/8/layout/vList6"/>
    <dgm:cxn modelId="{1257D455-B226-4FE8-B5A1-0B1296058BCA}" type="presParOf" srcId="{76719ED1-4977-4A06-97A2-979CADF939D5}" destId="{AFC72D9F-DAF6-4AD8-B906-A54FFE19867A}" srcOrd="2" destOrd="0" presId="urn:microsoft.com/office/officeart/2005/8/layout/vList6"/>
    <dgm:cxn modelId="{679CAC1E-78E0-488E-A538-AF59B86CB521}" type="presParOf" srcId="{AFC72D9F-DAF6-4AD8-B906-A54FFE19867A}" destId="{A4742FF0-DE03-4BAC-9E0A-644BD6DA1BA6}" srcOrd="0" destOrd="0" presId="urn:microsoft.com/office/officeart/2005/8/layout/vList6"/>
    <dgm:cxn modelId="{56B0C18D-D782-4215-8BEE-10A4E8CD6BFD}" type="presParOf" srcId="{AFC72D9F-DAF6-4AD8-B906-A54FFE19867A}" destId="{FEE14405-5086-4A95-B02D-45D99B91157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D4AE56-03C7-41B5-8556-2D43C1C055D2}">
      <dsp:nvSpPr>
        <dsp:cNvPr id="0" name=""/>
        <dsp:cNvSpPr/>
      </dsp:nvSpPr>
      <dsp:spPr>
        <a:xfrm>
          <a:off x="3397368" y="90001"/>
          <a:ext cx="5138513" cy="20849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800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Times New Roman" pitchFamily="18" charset="0"/>
              <a:cs typeface="Times New Roman" pitchFamily="18" charset="0"/>
            </a:rPr>
            <a:t>Непосредственное управление домов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397368" y="350617"/>
        <a:ext cx="4356665" cy="1563696"/>
      </dsp:txXfrm>
    </dsp:sp>
    <dsp:sp modelId="{8BBA2580-C523-4476-9B61-AB8E3BBFF42F}">
      <dsp:nvSpPr>
        <dsp:cNvPr id="0" name=""/>
        <dsp:cNvSpPr/>
      </dsp:nvSpPr>
      <dsp:spPr>
        <a:xfrm>
          <a:off x="0" y="133291"/>
          <a:ext cx="3210577" cy="1910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Жилищный фонд</a:t>
          </a:r>
        </a:p>
      </dsp:txBody>
      <dsp:txXfrm>
        <a:off x="93258" y="226549"/>
        <a:ext cx="3024061" cy="1723879"/>
      </dsp:txXfrm>
    </dsp:sp>
    <dsp:sp modelId="{FEE14405-5086-4A95-B02D-45D99B911577}">
      <dsp:nvSpPr>
        <dsp:cNvPr id="0" name=""/>
        <dsp:cNvSpPr/>
      </dsp:nvSpPr>
      <dsp:spPr>
        <a:xfrm>
          <a:off x="3651319" y="2278703"/>
          <a:ext cx="4832300" cy="108772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Times New Roman" pitchFamily="18" charset="0"/>
              <a:cs typeface="Times New Roman" pitchFamily="18" charset="0"/>
            </a:rPr>
            <a:t>МУП </a:t>
          </a:r>
          <a:r>
            <a:rPr lang="ru-RU" sz="1800" b="1" kern="1200" dirty="0" err="1">
              <a:latin typeface="Times New Roman" pitchFamily="18" charset="0"/>
              <a:cs typeface="Times New Roman" pitchFamily="18" charset="0"/>
            </a:rPr>
            <a:t>Олонецкого</a:t>
          </a:r>
          <a:r>
            <a:rPr lang="ru-RU" sz="1800" b="1" kern="1200" dirty="0">
              <a:latin typeface="Times New Roman" pitchFamily="18" charset="0"/>
              <a:cs typeface="Times New Roman" pitchFamily="18" charset="0"/>
            </a:rPr>
            <a:t> района «Расчетно-ресурсный центр».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800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651319" y="2414668"/>
        <a:ext cx="4424405" cy="815791"/>
      </dsp:txXfrm>
    </dsp:sp>
    <dsp:sp modelId="{A4742FF0-DE03-4BAC-9E0A-644BD6DA1BA6}">
      <dsp:nvSpPr>
        <dsp:cNvPr id="0" name=""/>
        <dsp:cNvSpPr/>
      </dsp:nvSpPr>
      <dsp:spPr>
        <a:xfrm>
          <a:off x="8" y="2398341"/>
          <a:ext cx="3562378" cy="9788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Водоснабжение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Водоотведение</a:t>
          </a:r>
        </a:p>
      </dsp:txBody>
      <dsp:txXfrm>
        <a:off x="47790" y="2446123"/>
        <a:ext cx="3466814" cy="883245"/>
      </dsp:txXfrm>
    </dsp:sp>
    <dsp:sp modelId="{FDF6BA91-0169-4E16-BFCE-48346443BA0F}">
      <dsp:nvSpPr>
        <dsp:cNvPr id="0" name=""/>
        <dsp:cNvSpPr/>
      </dsp:nvSpPr>
      <dsp:spPr>
        <a:xfrm>
          <a:off x="3373546" y="3557464"/>
          <a:ext cx="5195325" cy="124040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Times New Roman" pitchFamily="18" charset="0"/>
              <a:cs typeface="Times New Roman" pitchFamily="18" charset="0"/>
            </a:rPr>
            <a:t>ООО «</a:t>
          </a:r>
          <a:r>
            <a:rPr lang="ru-RU" sz="1800" b="1" kern="1200" dirty="0" err="1">
              <a:latin typeface="Times New Roman" pitchFamily="18" charset="0"/>
              <a:cs typeface="Times New Roman" pitchFamily="18" charset="0"/>
            </a:rPr>
            <a:t>Автоспецтранс</a:t>
          </a:r>
          <a:r>
            <a:rPr lang="ru-RU" sz="1800" b="1" kern="1200" dirty="0">
              <a:latin typeface="Times New Roman" pitchFamily="18" charset="0"/>
              <a:cs typeface="Times New Roman" pitchFamily="18" charset="0"/>
            </a:rPr>
            <a:t>»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latin typeface="Times New Roman" pitchFamily="18" charset="0"/>
              <a:cs typeface="Times New Roman" pitchFamily="18" charset="0"/>
            </a:rPr>
            <a:t>ООО « Карельский экологический оператор»</a:t>
          </a:r>
        </a:p>
      </dsp:txBody>
      <dsp:txXfrm>
        <a:off x="3373546" y="3712514"/>
        <a:ext cx="4730175" cy="930300"/>
      </dsp:txXfrm>
    </dsp:sp>
    <dsp:sp modelId="{06518BEF-1322-4DB8-ABA3-7AC928897EC9}">
      <dsp:nvSpPr>
        <dsp:cNvPr id="0" name=""/>
        <dsp:cNvSpPr/>
      </dsp:nvSpPr>
      <dsp:spPr>
        <a:xfrm>
          <a:off x="3687" y="3619628"/>
          <a:ext cx="3369859" cy="11160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Сбор ТКО</a:t>
          </a:r>
        </a:p>
      </dsp:txBody>
      <dsp:txXfrm>
        <a:off x="58169" y="3674110"/>
        <a:ext cx="3260895" cy="10071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D4AE56-03C7-41B5-8556-2D43C1C055D2}">
      <dsp:nvSpPr>
        <dsp:cNvPr id="0" name=""/>
        <dsp:cNvSpPr/>
      </dsp:nvSpPr>
      <dsp:spPr>
        <a:xfrm>
          <a:off x="3397368" y="90001"/>
          <a:ext cx="5138513" cy="20849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0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b="1" kern="1200" dirty="0">
              <a:latin typeface="Times New Roman" pitchFamily="18" charset="0"/>
              <a:cs typeface="Times New Roman" pitchFamily="18" charset="0"/>
            </a:rPr>
            <a:t>С 2015 г. переданы на уровень района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397368" y="350617"/>
        <a:ext cx="4356665" cy="1563696"/>
      </dsp:txXfrm>
    </dsp:sp>
    <dsp:sp modelId="{8BBA2580-C523-4476-9B61-AB8E3BBFF42F}">
      <dsp:nvSpPr>
        <dsp:cNvPr id="0" name=""/>
        <dsp:cNvSpPr/>
      </dsp:nvSpPr>
      <dsp:spPr>
        <a:xfrm>
          <a:off x="0" y="133291"/>
          <a:ext cx="3210577" cy="1910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Полномочия по содержанию</a:t>
          </a:r>
        </a:p>
      </dsp:txBody>
      <dsp:txXfrm>
        <a:off x="93258" y="226549"/>
        <a:ext cx="3024061" cy="1723879"/>
      </dsp:txXfrm>
    </dsp:sp>
    <dsp:sp modelId="{FEE14405-5086-4A95-B02D-45D99B911577}">
      <dsp:nvSpPr>
        <dsp:cNvPr id="0" name=""/>
        <dsp:cNvSpPr/>
      </dsp:nvSpPr>
      <dsp:spPr>
        <a:xfrm>
          <a:off x="1982027" y="2287147"/>
          <a:ext cx="6367080" cy="108772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д. </a:t>
          </a:r>
          <a:r>
            <a:rPr lang="ru-RU" sz="2400" b="1" kern="1200" dirty="0" err="1">
              <a:latin typeface="Times New Roman" pitchFamily="18" charset="0"/>
              <a:cs typeface="Times New Roman" pitchFamily="18" charset="0"/>
            </a:rPr>
            <a:t>Коткозеро,ул</a:t>
          </a: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400" b="1" kern="1200" dirty="0" err="1">
              <a:latin typeface="Times New Roman" pitchFamily="18" charset="0"/>
              <a:cs typeface="Times New Roman" pitchFamily="18" charset="0"/>
            </a:rPr>
            <a:t>Виллальская</a:t>
          </a: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, д. 8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п. Верхнеолонецкий,ул.Октябрьская,д.29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4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82027" y="2423112"/>
        <a:ext cx="5959185" cy="815791"/>
      </dsp:txXfrm>
    </dsp:sp>
    <dsp:sp modelId="{A4742FF0-DE03-4BAC-9E0A-644BD6DA1BA6}">
      <dsp:nvSpPr>
        <dsp:cNvPr id="0" name=""/>
        <dsp:cNvSpPr/>
      </dsp:nvSpPr>
      <dsp:spPr>
        <a:xfrm>
          <a:off x="0" y="2359159"/>
          <a:ext cx="1758574" cy="9788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2016 г</a:t>
          </a:r>
        </a:p>
      </dsp:txBody>
      <dsp:txXfrm>
        <a:off x="47782" y="2406941"/>
        <a:ext cx="1663010" cy="883245"/>
      </dsp:txXfrm>
    </dsp:sp>
    <dsp:sp modelId="{FDF6BA91-0169-4E16-BFCE-48346443BA0F}">
      <dsp:nvSpPr>
        <dsp:cNvPr id="0" name=""/>
        <dsp:cNvSpPr/>
      </dsp:nvSpPr>
      <dsp:spPr>
        <a:xfrm>
          <a:off x="1982010" y="3439287"/>
          <a:ext cx="6296408" cy="124040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800" b="1" kern="1200" dirty="0">
              <a:latin typeface="Times New Roman" pitchFamily="18" charset="0"/>
              <a:cs typeface="Times New Roman" pitchFamily="18" charset="0"/>
            </a:rPr>
            <a:t>д. </a:t>
          </a:r>
          <a:r>
            <a:rPr lang="ru-RU" sz="2800" b="1" kern="1200" dirty="0" err="1">
              <a:latin typeface="Times New Roman" pitchFamily="18" charset="0"/>
              <a:cs typeface="Times New Roman" pitchFamily="18" charset="0"/>
            </a:rPr>
            <a:t>Коткозеро</a:t>
          </a:r>
          <a:r>
            <a:rPr lang="ru-RU" sz="2800" b="1" kern="1200" dirty="0">
              <a:latin typeface="Times New Roman" pitchFamily="18" charset="0"/>
              <a:cs typeface="Times New Roman" pitchFamily="18" charset="0"/>
            </a:rPr>
            <a:t>, ул.Олонецкая,д.20</a:t>
          </a:r>
        </a:p>
      </dsp:txBody>
      <dsp:txXfrm>
        <a:off x="1982010" y="3594337"/>
        <a:ext cx="5831258" cy="930300"/>
      </dsp:txXfrm>
    </dsp:sp>
    <dsp:sp modelId="{06518BEF-1322-4DB8-ABA3-7AC928897EC9}">
      <dsp:nvSpPr>
        <dsp:cNvPr id="0" name=""/>
        <dsp:cNvSpPr/>
      </dsp:nvSpPr>
      <dsp:spPr>
        <a:xfrm>
          <a:off x="0" y="3655305"/>
          <a:ext cx="1601182" cy="75666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2017</a:t>
          </a:r>
        </a:p>
      </dsp:txBody>
      <dsp:txXfrm>
        <a:off x="36938" y="3692243"/>
        <a:ext cx="1527306" cy="68279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D4AE56-03C7-41B5-8556-2D43C1C055D2}">
      <dsp:nvSpPr>
        <dsp:cNvPr id="0" name=""/>
        <dsp:cNvSpPr/>
      </dsp:nvSpPr>
      <dsp:spPr>
        <a:xfrm>
          <a:off x="2342066" y="172590"/>
          <a:ext cx="6050084" cy="228490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Д.  </a:t>
          </a:r>
          <a:r>
            <a:rPr lang="ru-RU" sz="2400" b="1" kern="1200" dirty="0" err="1">
              <a:latin typeface="Times New Roman" pitchFamily="18" charset="0"/>
              <a:cs typeface="Times New Roman" pitchFamily="18" charset="0"/>
            </a:rPr>
            <a:t>Коткозеро</a:t>
          </a: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, ул. Школьная, д 2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Д. </a:t>
          </a:r>
          <a:r>
            <a:rPr lang="ru-RU" sz="2400" b="1" kern="1200" dirty="0" err="1">
              <a:latin typeface="Times New Roman" pitchFamily="18" charset="0"/>
              <a:cs typeface="Times New Roman" pitchFamily="18" charset="0"/>
            </a:rPr>
            <a:t>Коткозеро</a:t>
          </a: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, ул. </a:t>
          </a:r>
          <a:r>
            <a:rPr lang="ru-RU" sz="2400" b="1" kern="1200" dirty="0" err="1">
              <a:latin typeface="Times New Roman" pitchFamily="18" charset="0"/>
              <a:cs typeface="Times New Roman" pitchFamily="18" charset="0"/>
            </a:rPr>
            <a:t>Олонецкая</a:t>
          </a: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, д. 23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42066" y="458203"/>
        <a:ext cx="5193247" cy="1713675"/>
      </dsp:txXfrm>
    </dsp:sp>
    <dsp:sp modelId="{8BBA2580-C523-4476-9B61-AB8E3BBFF42F}">
      <dsp:nvSpPr>
        <dsp:cNvPr id="0" name=""/>
        <dsp:cNvSpPr/>
      </dsp:nvSpPr>
      <dsp:spPr>
        <a:xfrm>
          <a:off x="0" y="331095"/>
          <a:ext cx="2011396" cy="187784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2020</a:t>
          </a:r>
        </a:p>
      </dsp:txBody>
      <dsp:txXfrm>
        <a:off x="91669" y="422764"/>
        <a:ext cx="1828058" cy="1694503"/>
      </dsp:txXfrm>
    </dsp:sp>
    <dsp:sp modelId="{FEE14405-5086-4A95-B02D-45D99B911577}">
      <dsp:nvSpPr>
        <dsp:cNvPr id="0" name=""/>
        <dsp:cNvSpPr/>
      </dsp:nvSpPr>
      <dsp:spPr>
        <a:xfrm>
          <a:off x="2205479" y="2662526"/>
          <a:ext cx="6367080" cy="213807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д. Коткозеро, ул. Школьная, д. 4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п. Верхнеолонецкий, ул.Октябрьская, д.42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05479" y="2929785"/>
        <a:ext cx="5565303" cy="1603555"/>
      </dsp:txXfrm>
    </dsp:sp>
    <dsp:sp modelId="{A4742FF0-DE03-4BAC-9E0A-644BD6DA1BA6}">
      <dsp:nvSpPr>
        <dsp:cNvPr id="0" name=""/>
        <dsp:cNvSpPr/>
      </dsp:nvSpPr>
      <dsp:spPr>
        <a:xfrm>
          <a:off x="0" y="2819619"/>
          <a:ext cx="2061460" cy="19239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2019 г</a:t>
          </a:r>
        </a:p>
      </dsp:txBody>
      <dsp:txXfrm>
        <a:off x="93922" y="2913541"/>
        <a:ext cx="1873616" cy="173614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D4AE56-03C7-41B5-8556-2D43C1C055D2}">
      <dsp:nvSpPr>
        <dsp:cNvPr id="0" name=""/>
        <dsp:cNvSpPr/>
      </dsp:nvSpPr>
      <dsp:spPr>
        <a:xfrm>
          <a:off x="2342066" y="172590"/>
          <a:ext cx="6050084" cy="228490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t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600" kern="1200" dirty="0"/>
            <a:t> п. Верхнеолонецкий, ул. Октябрьская, д. 27 </a:t>
          </a:r>
          <a:endParaRPr lang="ru-RU" sz="36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42066" y="458203"/>
        <a:ext cx="5193247" cy="1713675"/>
      </dsp:txXfrm>
    </dsp:sp>
    <dsp:sp modelId="{8BBA2580-C523-4476-9B61-AB8E3BBFF42F}">
      <dsp:nvSpPr>
        <dsp:cNvPr id="0" name=""/>
        <dsp:cNvSpPr/>
      </dsp:nvSpPr>
      <dsp:spPr>
        <a:xfrm>
          <a:off x="0" y="331095"/>
          <a:ext cx="2011396" cy="187784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2020</a:t>
          </a:r>
        </a:p>
      </dsp:txBody>
      <dsp:txXfrm>
        <a:off x="91669" y="422764"/>
        <a:ext cx="1828058" cy="1694503"/>
      </dsp:txXfrm>
    </dsp:sp>
    <dsp:sp modelId="{FEE14405-5086-4A95-B02D-45D99B911577}">
      <dsp:nvSpPr>
        <dsp:cNvPr id="0" name=""/>
        <dsp:cNvSpPr/>
      </dsp:nvSpPr>
      <dsp:spPr>
        <a:xfrm>
          <a:off x="2205479" y="2662526"/>
          <a:ext cx="6367080" cy="213807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200" kern="1200" dirty="0"/>
            <a:t>д. Коткозеро, ул. Олонецкая, д. 18 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05479" y="2929785"/>
        <a:ext cx="5565303" cy="1603555"/>
      </dsp:txXfrm>
    </dsp:sp>
    <dsp:sp modelId="{A4742FF0-DE03-4BAC-9E0A-644BD6DA1BA6}">
      <dsp:nvSpPr>
        <dsp:cNvPr id="0" name=""/>
        <dsp:cNvSpPr/>
      </dsp:nvSpPr>
      <dsp:spPr>
        <a:xfrm>
          <a:off x="0" y="2819619"/>
          <a:ext cx="2061460" cy="19239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2020 г</a:t>
          </a:r>
        </a:p>
      </dsp:txBody>
      <dsp:txXfrm>
        <a:off x="93922" y="2913541"/>
        <a:ext cx="1873616" cy="173614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D4AE56-03C7-41B5-8556-2D43C1C055D2}">
      <dsp:nvSpPr>
        <dsp:cNvPr id="0" name=""/>
        <dsp:cNvSpPr/>
      </dsp:nvSpPr>
      <dsp:spPr>
        <a:xfrm>
          <a:off x="2342066" y="172590"/>
          <a:ext cx="6050084" cy="228490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t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600" kern="1200" dirty="0"/>
            <a:t> п. Верхнеолонецкий, ул. Октябрьская, д. 25 </a:t>
          </a:r>
          <a:endParaRPr lang="ru-RU" sz="36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42066" y="458203"/>
        <a:ext cx="5193247" cy="1713675"/>
      </dsp:txXfrm>
    </dsp:sp>
    <dsp:sp modelId="{8BBA2580-C523-4476-9B61-AB8E3BBFF42F}">
      <dsp:nvSpPr>
        <dsp:cNvPr id="0" name=""/>
        <dsp:cNvSpPr/>
      </dsp:nvSpPr>
      <dsp:spPr>
        <a:xfrm>
          <a:off x="0" y="331095"/>
          <a:ext cx="2011396" cy="187784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2021</a:t>
          </a:r>
        </a:p>
      </dsp:txBody>
      <dsp:txXfrm>
        <a:off x="91669" y="422764"/>
        <a:ext cx="1828058" cy="1694503"/>
      </dsp:txXfrm>
    </dsp:sp>
    <dsp:sp modelId="{FEE14405-5086-4A95-B02D-45D99B911577}">
      <dsp:nvSpPr>
        <dsp:cNvPr id="0" name=""/>
        <dsp:cNvSpPr/>
      </dsp:nvSpPr>
      <dsp:spPr>
        <a:xfrm>
          <a:off x="2205479" y="2662526"/>
          <a:ext cx="6367080" cy="213807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200" kern="1200" dirty="0"/>
            <a:t>д. Коткозеро, ул. Школьная, д.1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200" kern="1200" dirty="0"/>
            <a:t>д. Коткозеро, ул. Школьная, д.6</a:t>
          </a:r>
          <a:endParaRPr lang="ru-RU" sz="3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05479" y="2929785"/>
        <a:ext cx="5565303" cy="1603555"/>
      </dsp:txXfrm>
    </dsp:sp>
    <dsp:sp modelId="{A4742FF0-DE03-4BAC-9E0A-644BD6DA1BA6}">
      <dsp:nvSpPr>
        <dsp:cNvPr id="0" name=""/>
        <dsp:cNvSpPr/>
      </dsp:nvSpPr>
      <dsp:spPr>
        <a:xfrm>
          <a:off x="0" y="2819619"/>
          <a:ext cx="2061460" cy="19239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2021 г</a:t>
          </a:r>
        </a:p>
      </dsp:txBody>
      <dsp:txXfrm>
        <a:off x="93922" y="2913541"/>
        <a:ext cx="1873616" cy="17361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CD15C1-F7A6-4BB4-AC1A-2CBB6F8A8BA3}" type="datetimeFigureOut">
              <a:rPr lang="ru-RU" smtClean="0"/>
              <a:pPr/>
              <a:t>03.03.2022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67CAFC-AAE6-4F61-BFE3-5D2A524A80D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65E6ED1-BD0D-4579-858C-721B56976E5B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8338300-7791-4C5C-988F-951DDDF886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565983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8338300-7791-4C5C-988F-951DDDF88627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8338300-7791-4C5C-988F-951DDDF88627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8338300-7791-4C5C-988F-951DDDF88627}" type="slidenum">
              <a:rPr lang="ru-RU" smtClean="0"/>
              <a:pPr>
                <a:defRPr/>
              </a:pPr>
              <a:t>41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Овал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2081F4A-B592-460F-96FC-BCDA133D519E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5A80FC2-78F4-40DE-8E65-4D7FEAE3F1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04918-92A8-4D66-A319-42A351B004B7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311EF-FA59-44D2-929E-DA6E5E0B3E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Овал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8548BF1-8950-4987-AFAD-64E73C2E76DC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CA70126-4244-45F7-99EE-1C7D2FC565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0A08D-62F7-40E4-968C-83AFEC4E1FD9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740C7-B07F-41B3-BE31-E266FB2039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C7A174F-BDC3-4FF9-9D5F-E3CE8C05A875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CA0FEC2-E6A4-4F73-B892-927D09B64C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48388-04C2-4F87-ACB2-F35108388BE3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788A2-DB87-4D1E-A18D-BD5382C7F8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Прямоугольник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926C546-233A-48DA-B194-2AFD276037CD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BDDE9C1-81B0-487C-991C-B7C697838F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F22AD21-1272-4668-AAA9-D0DF0CB7E786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0C45D3F-909B-4093-A25B-5969696483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/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Блок-схема: процесс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Блок-схема: процесс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7A61948-B9C4-4F7C-82C6-7D28C97F1F03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46A6E22-A217-4F1B-A5CA-E62425D434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BD709-F918-466C-92FA-CF423D1CC8D7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FB1E1-355B-44DF-BB5C-AAD6B9365F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13AD6-44F8-4309-AA0A-C5A7D9D5000F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97A1C-9518-46FD-94A7-973FD37B2A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3475" cy="4800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260975" y="14478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260975" y="39243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ECDC6-3F21-47CA-9184-28D0F11A6DCD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7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B012D-5A3E-47EB-94AE-A956F64B6F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Заголовок, 2 маленьких объекта и 1 большой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35100" y="14478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1435100" y="39243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half" idx="3"/>
          </p:nvPr>
        </p:nvSpPr>
        <p:spPr>
          <a:xfrm>
            <a:off x="5260975" y="1447800"/>
            <a:ext cx="3673475" cy="4800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37774-9A50-4E74-B354-B11511063A00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7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24A3F-A04D-43EA-A428-BAC660E204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35100" y="14478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260975" y="14478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1435100" y="39243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60975" y="39243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DD37A-F574-47E0-BE38-6B1292A4C0F1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8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267DF-A82A-4C3E-8D35-76DB5E3B66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3D9D1DD-EC61-42BC-90EF-A24879D8C113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20A1B9F-6BE4-4ACA-BC9D-5223E015DC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54" r:id="rId2"/>
    <p:sldLayoutId id="2147483856" r:id="rId3"/>
    <p:sldLayoutId id="2147483853" r:id="rId4"/>
    <p:sldLayoutId id="2147483857" r:id="rId5"/>
    <p:sldLayoutId id="2147483852" r:id="rId6"/>
    <p:sldLayoutId id="2147483858" r:id="rId7"/>
    <p:sldLayoutId id="2147483859" r:id="rId8"/>
    <p:sldLayoutId id="2147483860" r:id="rId9"/>
    <p:sldLayoutId id="2147483851" r:id="rId10"/>
    <p:sldLayoutId id="2147483850" r:id="rId11"/>
    <p:sldLayoutId id="2147483849" r:id="rId12"/>
    <p:sldLayoutId id="2147483848" r:id="rId13"/>
    <p:sldLayoutId id="2147483847" r:id="rId1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5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1925" y="785813"/>
            <a:ext cx="7407275" cy="4572000"/>
          </a:xfrm>
        </p:spPr>
        <p:txBody>
          <a:bodyPr/>
          <a:lstStyle/>
          <a:p>
            <a:pPr marL="26988" algn="ctr" eaLnBrk="1" hangingPunct="1"/>
            <a:r>
              <a:rPr lang="ru-RU" sz="6000" b="1" dirty="0">
                <a:solidFill>
                  <a:srgbClr val="320E04"/>
                </a:solidFill>
                <a:latin typeface="Times New Roman" pitchFamily="18" charset="0"/>
                <a:cs typeface="Times New Roman" pitchFamily="18" charset="0"/>
              </a:rPr>
              <a:t>ОТЧЕТ </a:t>
            </a:r>
          </a:p>
          <a:p>
            <a:pPr marL="26988" algn="ctr" eaLnBrk="1" hangingPunct="1"/>
            <a:r>
              <a:rPr lang="ru-RU" sz="3600" b="1" dirty="0">
                <a:solidFill>
                  <a:srgbClr val="320E04"/>
                </a:solidFill>
                <a:latin typeface="Century"/>
                <a:cs typeface="Times New Roman" pitchFamily="18" charset="0"/>
              </a:rPr>
              <a:t>Администрации</a:t>
            </a:r>
          </a:p>
          <a:p>
            <a:pPr marL="26988" algn="ctr" eaLnBrk="1" hangingPunct="1"/>
            <a:r>
              <a:rPr lang="ru-RU" sz="3600" b="1" dirty="0" err="1">
                <a:solidFill>
                  <a:srgbClr val="320E04"/>
                </a:solidFill>
                <a:latin typeface="Century"/>
                <a:cs typeface="Times New Roman" pitchFamily="18" charset="0"/>
              </a:rPr>
              <a:t>Коткозерского</a:t>
            </a:r>
            <a:r>
              <a:rPr lang="ru-RU" sz="3600" b="1" dirty="0">
                <a:solidFill>
                  <a:srgbClr val="320E04"/>
                </a:solidFill>
                <a:latin typeface="Century"/>
                <a:cs typeface="Times New Roman" pitchFamily="18" charset="0"/>
              </a:rPr>
              <a:t> сельского поселения </a:t>
            </a:r>
          </a:p>
          <a:p>
            <a:pPr marL="26988" algn="ctr" eaLnBrk="1" hangingPunct="1"/>
            <a:r>
              <a:rPr lang="ru-RU" sz="4000" b="1" dirty="0">
                <a:solidFill>
                  <a:srgbClr val="320E04"/>
                </a:solidFill>
                <a:latin typeface="Century"/>
                <a:cs typeface="Times New Roman" pitchFamily="18" charset="0"/>
              </a:rPr>
              <a:t>об итогах 2021 года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/>
              <a:t>Главные направления деятельности администрации Коткозерского сельского поселения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800" dirty="0"/>
              <a:t>обеспечение жизнедеятельности населения, что включает в себя, прежде всего:</a:t>
            </a:r>
          </a:p>
          <a:p>
            <a:r>
              <a:rPr lang="ru-RU" sz="2800" dirty="0"/>
              <a:t> содержание социально-культурной сферы,</a:t>
            </a:r>
          </a:p>
          <a:p>
            <a:r>
              <a:rPr lang="ru-RU" sz="2800" dirty="0"/>
              <a:t> обеспечение благоустройства населенных пунктов,</a:t>
            </a:r>
          </a:p>
          <a:p>
            <a:r>
              <a:rPr lang="ru-RU" sz="2800" dirty="0"/>
              <a:t> организации уличного освещения, </a:t>
            </a:r>
          </a:p>
          <a:p>
            <a:r>
              <a:rPr lang="ru-RU" sz="2800" dirty="0"/>
              <a:t>содержания автомобильных дорог общего пользования,  </a:t>
            </a:r>
          </a:p>
          <a:p>
            <a:r>
              <a:rPr lang="ru-RU" sz="2800" dirty="0"/>
              <a:t>обеспечения первичных мер пожарной безопасности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I</a:t>
            </a:r>
            <a:r>
              <a:rPr lang="ru-RU" sz="3200" dirty="0"/>
              <a:t>. Приоритетные задачи на 2021 год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100" y="1214422"/>
            <a:ext cx="7499350" cy="5429288"/>
          </a:xfrm>
        </p:spPr>
        <p:txBody>
          <a:bodyPr/>
          <a:lstStyle/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1.Продолжить работы по благоустройству Коткозерского сельского поселения.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2. Ремонт уличного освещения в д. Кескозеро, д. Лумбозеро ( 1 квартал).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3. Продолжить работы по ремонту автомобильных дорог местного значения.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4. Продолжить работы по ремонту здания МБУ «Коткозерский СДК»              ( ремонт кровли, входной зоны )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5. Создание модельной библиотеки в д. Коткозеро.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7. Согласно Адресной инвестиционной программе Республики Карелия на 2018 год и на плановый период 2019 и 2020 годов в 2021 году планируется завершение работ по строительству уличной газораспределительной сети в Коткозерском СП (д. Гошкила, д. Торосозеро и д. Коткозеро).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8. Проведение юбилейных мероприятий, посвященных 70- летию п. Верхнеолонецкий.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9. Реализация  на территории поселения программ инициативного бюджетирования -  « Народный проект», ППМИ, ТОС.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/>
              <a:t>Общая характеристика Коткозерского сельского поселения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150" y="2198687"/>
            <a:ext cx="2857500" cy="3314700"/>
          </a:xfrm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/>
              <a:t>Границы:</a:t>
            </a:r>
          </a:p>
          <a:p>
            <a:pPr>
              <a:buNone/>
            </a:pPr>
            <a:r>
              <a:rPr lang="ru-RU" dirty="0"/>
              <a:t>1.Святозерское СП</a:t>
            </a:r>
          </a:p>
          <a:p>
            <a:pPr>
              <a:buNone/>
            </a:pPr>
            <a:r>
              <a:rPr lang="ru-RU" dirty="0"/>
              <a:t>2.Крошнозерское СП</a:t>
            </a:r>
          </a:p>
          <a:p>
            <a:pPr>
              <a:buNone/>
            </a:pPr>
            <a:r>
              <a:rPr lang="ru-RU" dirty="0"/>
              <a:t>3.Ведлозерсое СП</a:t>
            </a:r>
          </a:p>
          <a:p>
            <a:pPr>
              <a:buNone/>
            </a:pPr>
            <a:r>
              <a:rPr lang="ru-RU" dirty="0"/>
              <a:t>4.Коверское СП</a:t>
            </a:r>
          </a:p>
          <a:p>
            <a:pPr>
              <a:buNone/>
            </a:pPr>
            <a:r>
              <a:rPr lang="ru-RU" dirty="0"/>
              <a:t>5.Куйтежское СП</a:t>
            </a:r>
          </a:p>
          <a:p>
            <a:pPr>
              <a:buNone/>
            </a:pPr>
            <a:r>
              <a:rPr lang="ru-RU" dirty="0"/>
              <a:t>6.Ленинградская область</a:t>
            </a:r>
          </a:p>
        </p:txBody>
      </p:sp>
    </p:spTree>
    <p:extLst>
      <p:ext uri="{BB962C8B-B14F-4D97-AF65-F5344CB8AC3E}">
        <p14:creationId xmlns:p14="http://schemas.microsoft.com/office/powerpoint/2010/main" xmlns="" val="17032207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88" y="214313"/>
            <a:ext cx="7497762" cy="9175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700" b="1" dirty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2700" b="1" dirty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2700" b="1" dirty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2700" b="1" dirty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2700" b="1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Демографическая ситуация</a:t>
            </a:r>
            <a:r>
              <a:rPr lang="ru-RU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4" name="Содержимое 2"/>
          <p:cNvSpPr>
            <a:spLocks noGrp="1"/>
          </p:cNvSpPr>
          <p:nvPr>
            <p:ph idx="1"/>
          </p:nvPr>
        </p:nvSpPr>
        <p:spPr>
          <a:xfrm>
            <a:off x="1000125" y="1143000"/>
            <a:ext cx="5214938" cy="5286375"/>
          </a:xfrm>
        </p:spPr>
        <p:txBody>
          <a:bodyPr/>
          <a:lstStyle/>
          <a:p>
            <a:pPr algn="just" eaLnBrk="1" hangingPunct="1">
              <a:buFont typeface="Wingdings 2" pitchFamily="18" charset="2"/>
              <a:buNone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Общая численность населения </a:t>
            </a:r>
          </a:p>
          <a:p>
            <a:pPr algn="just" eaLnBrk="1" hangingPunct="1">
              <a:buFont typeface="Wingdings 2" pitchFamily="18" charset="2"/>
              <a:buNone/>
            </a:pPr>
            <a:r>
              <a:rPr lang="ru-RU" sz="2200" u="sng" dirty="0">
                <a:latin typeface="Times New Roman" pitchFamily="18" charset="0"/>
                <a:cs typeface="Times New Roman" pitchFamily="18" charset="0"/>
              </a:rPr>
              <a:t>на 01.01.2021 год –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1025</a:t>
            </a:r>
            <a:r>
              <a:rPr lang="ru-RU" sz="2200" u="sng" dirty="0">
                <a:latin typeface="Times New Roman" pitchFamily="18" charset="0"/>
                <a:cs typeface="Times New Roman" pitchFamily="18" charset="0"/>
              </a:rPr>
              <a:t> чел.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д. Березовая гора -6 чел</a:t>
            </a:r>
          </a:p>
          <a:p>
            <a:pPr eaLnBrk="1" hangingPunct="1"/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д. Вагвозеро – 4 чел</a:t>
            </a:r>
          </a:p>
          <a:p>
            <a:pPr eaLnBrk="1" hangingPunct="1"/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п. Верхнеолонецкий – 240 чел</a:t>
            </a:r>
          </a:p>
          <a:p>
            <a:pPr eaLnBrk="1" hangingPunct="1"/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д. Гошкила – 3 чел.</a:t>
            </a:r>
          </a:p>
          <a:p>
            <a:pPr eaLnBrk="1" hangingPunct="1"/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п. Интерпоселок – 78 чел</a:t>
            </a:r>
          </a:p>
          <a:p>
            <a:pPr eaLnBrk="1" hangingPunct="1"/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д. Кескозеро – 6</a:t>
            </a:r>
          </a:p>
          <a:p>
            <a:pPr eaLnBrk="1" hangingPunct="1"/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д. Коткозеро - 610</a:t>
            </a:r>
            <a:r>
              <a:rPr lang="ru-RU" sz="2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чел</a:t>
            </a:r>
          </a:p>
          <a:p>
            <a:pPr eaLnBrk="1" hangingPunct="1"/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д. Лумбозеро – 5 чел.</a:t>
            </a:r>
          </a:p>
          <a:p>
            <a:pPr eaLnBrk="1" hangingPunct="1"/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д. Торосозеро – 19 чел</a:t>
            </a:r>
          </a:p>
          <a:p>
            <a:pPr eaLnBrk="1" hangingPunct="1"/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д. </a:t>
            </a:r>
            <a:r>
              <a:rPr lang="ru-RU" sz="2100" dirty="0" err="1">
                <a:latin typeface="Times New Roman" pitchFamily="18" charset="0"/>
                <a:cs typeface="Times New Roman" pitchFamily="18" charset="0"/>
              </a:rPr>
              <a:t>Утозеро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- 14 чел.</a:t>
            </a:r>
          </a:p>
          <a:p>
            <a:pPr eaLnBrk="1" hangingPunct="1"/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п. Черная речка – 40чел.</a:t>
            </a:r>
          </a:p>
          <a:p>
            <a:pPr eaLnBrk="1" hangingPunct="1"/>
            <a:endParaRPr lang="ru-RU" sz="21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sz="21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4077072"/>
            <a:ext cx="4226650" cy="217936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857250"/>
            <a:ext cx="8153400" cy="5268913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ru-RU" sz="5400" dirty="0" err="1">
                <a:latin typeface="Times New Roman" pitchFamily="18" charset="0"/>
                <a:cs typeface="Times New Roman" pitchFamily="18" charset="0"/>
              </a:rPr>
              <a:t>Коткозерского</a:t>
            </a:r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 сельского поселения 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в 2021 году</a:t>
            </a:r>
            <a:endParaRPr lang="ru-RU" sz="5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Содержимое 5"/>
          <p:cNvSpPr>
            <a:spLocks noGrp="1"/>
          </p:cNvSpPr>
          <p:nvPr>
            <p:ph sz="quarter" idx="4294967295"/>
          </p:nvPr>
        </p:nvSpPr>
        <p:spPr>
          <a:xfrm>
            <a:off x="5470525" y="1447800"/>
            <a:ext cx="3673475" cy="2324100"/>
          </a:xfrm>
        </p:spPr>
        <p:txBody>
          <a:bodyPr/>
          <a:lstStyle/>
          <a:p>
            <a:pPr marL="392113" indent="-273050" eaLnBrk="1" hangingPunct="1">
              <a:buFont typeface="Wingdings 2" pitchFamily="18" charset="2"/>
              <a:buNone/>
            </a:pP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marL="392113" indent="-273050" eaLnBrk="1" hangingPunct="1">
              <a:buFont typeface="Wingdings 2" pitchFamily="18" charset="2"/>
              <a:buNone/>
            </a:pP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Факт </a:t>
            </a:r>
          </a:p>
          <a:p>
            <a:pPr marL="392113" indent="-273050" eaLnBrk="1" hangingPunct="1">
              <a:buNone/>
            </a:pP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92113" indent="-273050" eaLnBrk="1" hangingPunct="1"/>
            <a:endParaRPr lang="ru-RU" dirty="0"/>
          </a:p>
        </p:txBody>
      </p:sp>
      <p:sp>
        <p:nvSpPr>
          <p:cNvPr id="30722" name="Текст 2"/>
          <p:cNvSpPr>
            <a:spLocks noGrp="1"/>
          </p:cNvSpPr>
          <p:nvPr>
            <p:ph sz="quarter" idx="4294967295"/>
          </p:nvPr>
        </p:nvSpPr>
        <p:spPr>
          <a:xfrm>
            <a:off x="0" y="3924300"/>
            <a:ext cx="3673475" cy="2324100"/>
          </a:xfrm>
        </p:spPr>
        <p:txBody>
          <a:bodyPr/>
          <a:lstStyle/>
          <a:p>
            <a:pPr marL="63500" algn="ctr" eaLnBrk="1" hangingPunct="1"/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pPr marL="63500" eaLnBrk="1" hangingPunct="1"/>
            <a:endParaRPr lang="ru-RU" dirty="0"/>
          </a:p>
        </p:txBody>
      </p:sp>
      <p:sp>
        <p:nvSpPr>
          <p:cNvPr id="30723" name="Текст 3"/>
          <p:cNvSpPr>
            <a:spLocks noGrp="1"/>
          </p:cNvSpPr>
          <p:nvPr>
            <p:ph sz="quarter" idx="4294967295"/>
          </p:nvPr>
        </p:nvSpPr>
        <p:spPr>
          <a:xfrm>
            <a:off x="5470525" y="3924300"/>
            <a:ext cx="3673475" cy="2324100"/>
          </a:xfrm>
        </p:spPr>
        <p:txBody>
          <a:bodyPr/>
          <a:lstStyle/>
          <a:p>
            <a:pPr marL="63500" algn="ctr" eaLnBrk="1" hangingPunct="1"/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pPr marL="63500" eaLnBrk="1" hangingPunct="1"/>
            <a:endParaRPr lang="ru-RU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1524000" y="597718"/>
          <a:ext cx="6905652" cy="6006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18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188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30188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164891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ДОХОДЫ (</a:t>
                      </a:r>
                      <a:r>
                        <a:rPr lang="ru-RU" sz="3200" b="1" dirty="0">
                          <a:latin typeface="Times New Roman" pitchFamily="18" charset="0"/>
                          <a:cs typeface="Times New Roman" pitchFamily="18" charset="0"/>
                        </a:rPr>
                        <a:t>тыс. </a:t>
                      </a:r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руб.)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РАСХОДЫ (</a:t>
                      </a:r>
                      <a:r>
                        <a:rPr lang="ru-RU" sz="3200" b="1" dirty="0">
                          <a:latin typeface="Times New Roman" pitchFamily="18" charset="0"/>
                          <a:cs typeface="Times New Roman" pitchFamily="18" charset="0"/>
                        </a:rPr>
                        <a:t>тыс. </a:t>
                      </a:r>
                      <a:r>
                        <a:rPr lang="ru-RU" sz="3200" dirty="0" err="1">
                          <a:latin typeface="Times New Roman" pitchFamily="18" charset="0"/>
                          <a:cs typeface="Times New Roman" pitchFamily="18" charset="0"/>
                        </a:rPr>
                        <a:t>руб</a:t>
                      </a:r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  <a:p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13118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>
                          <a:latin typeface="Times New Roman" pitchFamily="18" charset="0"/>
                          <a:cs typeface="Times New Roman" pitchFamily="18" charset="0"/>
                        </a:rPr>
                        <a:t>6105,207</a:t>
                      </a:r>
                    </a:p>
                    <a:p>
                      <a:pPr algn="ctr"/>
                      <a:endParaRPr lang="ru-RU" sz="3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>
                          <a:latin typeface="Times New Roman" pitchFamily="18" charset="0"/>
                          <a:cs typeface="Times New Roman" pitchFamily="18" charset="0"/>
                        </a:rPr>
                        <a:t>6577,026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13118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>
                          <a:latin typeface="Times New Roman" pitchFamily="18" charset="0"/>
                          <a:cs typeface="Times New Roman" pitchFamily="18" charset="0"/>
                        </a:rPr>
                        <a:t>7074,96</a:t>
                      </a:r>
                    </a:p>
                    <a:p>
                      <a:pPr algn="ctr"/>
                      <a:endParaRPr lang="ru-RU" sz="3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>
                          <a:latin typeface="Times New Roman" pitchFamily="18" charset="0"/>
                          <a:cs typeface="Times New Roman" pitchFamily="18" charset="0"/>
                        </a:rPr>
                        <a:t>6568,74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1131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b="1" dirty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</a:p>
                    <a:p>
                      <a:pPr algn="ctr"/>
                      <a:endParaRPr lang="ru-RU" sz="3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b="1" dirty="0">
                          <a:latin typeface="Times New Roman" pitchFamily="18" charset="0"/>
                          <a:cs typeface="Times New Roman" pitchFamily="18" charset="0"/>
                        </a:rPr>
                        <a:t>7 977 ,8</a:t>
                      </a:r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>
                          <a:latin typeface="Times New Roman" pitchFamily="18" charset="0"/>
                          <a:cs typeface="Times New Roman" pitchFamily="18" charset="0"/>
                        </a:rPr>
                        <a:t>8 448 ,10</a:t>
                      </a:r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1131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b="1" dirty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3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b="1" dirty="0">
                          <a:latin typeface="Times New Roman" pitchFamily="18" charset="0"/>
                          <a:cs typeface="Times New Roman" pitchFamily="18" charset="0"/>
                        </a:rPr>
                        <a:t>24 299,7</a:t>
                      </a:r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>
                          <a:latin typeface="Times New Roman" pitchFamily="18" charset="0"/>
                          <a:cs typeface="Times New Roman" pitchFamily="18" charset="0"/>
                        </a:rPr>
                        <a:t>23 990,4</a:t>
                      </a:r>
                      <a:endParaRPr lang="ru-RU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Доходная часть бюджета</a:t>
            </a:r>
          </a:p>
        </p:txBody>
      </p:sp>
      <p:graphicFrame>
        <p:nvGraphicFramePr>
          <p:cNvPr id="25602" name="Содержимое 4"/>
          <p:cNvGraphicFramePr>
            <a:graphicFrameLocks noGrp="1"/>
          </p:cNvGraphicFramePr>
          <p:nvPr>
            <p:ph idx="1"/>
          </p:nvPr>
        </p:nvGraphicFramePr>
        <p:xfrm>
          <a:off x="1384300" y="1235075"/>
          <a:ext cx="7600950" cy="5064125"/>
        </p:xfrm>
        <a:graphic>
          <a:graphicData uri="http://schemas.openxmlformats.org/presentationml/2006/ole">
            <p:oleObj spid="_x0000_s25641" r:id="rId3" imgW="7602371" imgH="5060119" progId="">
              <p:embed/>
            </p:oleObj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142976" y="428601"/>
          <a:ext cx="7715304" cy="6286546"/>
        </p:xfrm>
        <a:graphic>
          <a:graphicData uri="http://schemas.openxmlformats.org/drawingml/2006/table">
            <a:tbl>
              <a:tblPr/>
              <a:tblGrid>
                <a:gridCol w="324274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012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0185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7215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9732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01630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за 2021 год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План</a:t>
                      </a:r>
                      <a:endParaRPr lang="ru-RU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Факт</a:t>
                      </a:r>
                      <a:endParaRPr lang="ru-RU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Отклонение</a:t>
                      </a:r>
                      <a:endParaRPr lang="ru-RU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16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Тыс. руб.</a:t>
                      </a:r>
                      <a:endParaRPr lang="ru-RU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0629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НДФЛ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163,0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153,1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-9,9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93,9 %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629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Акцизы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2 103,5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2 062,3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-41,2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98,0 %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600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900" dirty="0">
                          <a:latin typeface="Times New Roman"/>
                          <a:ea typeface="Times New Roman"/>
                          <a:cs typeface="Times New Roman"/>
                        </a:rPr>
                        <a:t>Единый сельскохозяйственный налог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1,1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1,1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0629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Налог на имущество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100,0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90,7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-9,3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90,7 %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0629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Земельный налог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1 329,8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1 267,1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-62,7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95,3 %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600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900" dirty="0">
                          <a:latin typeface="Times New Roman"/>
                          <a:ea typeface="Times New Roman"/>
                          <a:cs typeface="Times New Roman"/>
                        </a:rPr>
                        <a:t>Доходы от сдачи имущества в аренду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59,4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59,4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600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Доходы, поступающие в порядке возмещения расходов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33,0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31,5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-1,5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95,5 %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0629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Дотация бюджету поселения</a:t>
                      </a:r>
                      <a:endParaRPr lang="ru-RU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1 435,5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1 435,5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600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Субсидия на укрепление МТБ ДК</a:t>
                      </a:r>
                      <a:endParaRPr lang="ru-RU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668,2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668,2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600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Прочие субсидии бюджетам сельских поселений</a:t>
                      </a:r>
                      <a:endParaRPr lang="ru-RU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1 499,4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1 499,4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41259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Субвенция на выполнение передаваемых полномочий по административной комиссии</a:t>
                      </a:r>
                      <a:endParaRPr lang="ru-RU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2,0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2,0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791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Субвенция на осуществление первичного воинского учета</a:t>
                      </a:r>
                      <a:endParaRPr lang="ru-RU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143,4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143,4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52008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Межбюджетные трансферты на осуществление части полномочий по решению вопросов</a:t>
                      </a:r>
                      <a:endParaRPr lang="ru-RU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0,1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0,1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52008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Иные межбюджетные трансферты на создание модельных муниципальных библиотек</a:t>
                      </a:r>
                      <a:endParaRPr lang="ru-RU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6 500,0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6 500,0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41259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Прочие межбюджетные трансферты, передаваемые бюджетам сельских поселений</a:t>
                      </a:r>
                      <a:endParaRPr lang="ru-RU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9 947,5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9 762,8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-184,7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98,1 %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58074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от физических и юридических лиц на финансовое обеспечение дорожной деятельности</a:t>
                      </a:r>
                      <a:endParaRPr lang="ru-RU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96,4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96,4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  <a:tr h="2600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Поступление от денежных пожертвований</a:t>
                      </a:r>
                      <a:endParaRPr lang="ru-RU" sz="9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102,4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102,4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8"/>
                  </a:ext>
                </a:extLst>
              </a:tr>
              <a:tr h="2600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Прочие безвозмездные поступления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115,0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115,0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9"/>
                  </a:ext>
                </a:extLst>
              </a:tr>
              <a:tr h="20629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tabLst>
                          <a:tab pos="890270" algn="l"/>
                        </a:tabLst>
                      </a:pPr>
                      <a:r>
                        <a:rPr lang="ru-RU" sz="9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Итого:</a:t>
                      </a:r>
                      <a:endParaRPr lang="ru-RU" sz="9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24 299,7</a:t>
                      </a:r>
                      <a:endParaRPr lang="ru-RU" sz="10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23 990,4</a:t>
                      </a:r>
                      <a:endParaRPr lang="ru-RU" sz="10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-309,3</a:t>
                      </a:r>
                      <a:endParaRPr lang="ru-RU" sz="10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98,7 %</a:t>
                      </a:r>
                      <a:endParaRPr lang="ru-RU" sz="10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20"/>
                  </a:ext>
                </a:extLst>
              </a:tr>
            </a:tbl>
          </a:graphicData>
        </a:graphic>
      </p:graphicFrame>
      <p:sp>
        <p:nvSpPr>
          <p:cNvPr id="9420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90588" algn="l"/>
              </a:tabLst>
            </a:pPr>
            <a:r>
              <a:rPr kumimoji="0" lang="ru-RU" altLang="zh-CN" sz="14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Анализ исполнения бюджета поселения по доходам.</a:t>
            </a:r>
            <a:endParaRPr kumimoji="0" lang="ru-RU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357290" y="857230"/>
          <a:ext cx="7143801" cy="5967436"/>
        </p:xfrm>
        <a:graphic>
          <a:graphicData uri="http://schemas.openxmlformats.org/drawingml/2006/table">
            <a:tbl>
              <a:tblPr/>
              <a:tblGrid>
                <a:gridCol w="208528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4123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7033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9859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9929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0338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4566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668289">
                <a:tc>
                  <a:txBody>
                    <a:bodyPr/>
                    <a:lstStyle/>
                    <a:p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    Наименование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Раздел</a:t>
                      </a:r>
                    </a:p>
                  </a:txBody>
                  <a:tcPr marL="21069" marR="21069" marT="0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Подраздел</a:t>
                      </a:r>
                    </a:p>
                  </a:txBody>
                  <a:tcPr marL="21069" marR="21069" marT="0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план на 2021 год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Исполнено за 2021 год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Отклонение кассового исполнения от плана 2021 года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% исполнения к плану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9781">
                <a:tc>
                  <a:txBody>
                    <a:bodyPr/>
                    <a:lstStyle/>
                    <a:p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субъекта Российской Федерации и  муниципального образования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02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694,73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663,00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-31,73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95,4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16797">
                <a:tc>
                  <a:txBody>
                    <a:bodyPr/>
                    <a:lstStyle/>
                    <a:p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878,67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828,51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-50,16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94,3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85836">
                <a:tc>
                  <a:txBody>
                    <a:bodyPr/>
                    <a:lstStyle/>
                    <a:p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06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72,00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    72,00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22763">
                <a:tc>
                  <a:txBody>
                    <a:bodyPr/>
                    <a:lstStyle/>
                    <a:p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Обеспечение проведения выборов и референдумов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121,50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121,50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4254">
                <a:tc>
                  <a:txBody>
                    <a:bodyPr/>
                    <a:lstStyle/>
                    <a:p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Резервные фонды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1,00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-1,00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          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22763">
                <a:tc>
                  <a:txBody>
                    <a:bodyPr/>
                    <a:lstStyle/>
                    <a:p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661,11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623,86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-37,25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94,4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22763">
                <a:tc>
                  <a:txBody>
                    <a:bodyPr/>
                    <a:lstStyle/>
                    <a:p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Мобилизационная и вневойсковая подготовка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02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143,40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143,40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45526">
                <a:tc>
                  <a:txBody>
                    <a:bodyPr/>
                    <a:lstStyle/>
                    <a:p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Защита населения и территории от ЧС природного и техногенного характера, пожарная безопасность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5,00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-5,00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148509">
                <a:tc>
                  <a:txBody>
                    <a:bodyPr/>
                    <a:lstStyle/>
                    <a:p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 (дорожные фонды)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09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9 846,66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9 550,56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-296,10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97,0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22763">
                <a:tc>
                  <a:txBody>
                    <a:bodyPr/>
                    <a:lstStyle/>
                    <a:p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8,00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8,00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74254">
                <a:tc>
                  <a:txBody>
                    <a:bodyPr/>
                    <a:lstStyle/>
                    <a:p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Благоустройство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3 249,10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3 249,10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74254">
                <a:tc>
                  <a:txBody>
                    <a:bodyPr/>
                    <a:lstStyle/>
                    <a:p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9 038,51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9 038,51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148509">
                <a:tc>
                  <a:txBody>
                    <a:bodyPr/>
                    <a:lstStyle/>
                    <a:p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80,00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0,00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-80,00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148509">
                <a:tc gridSpan="3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ИТОГО: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24 799,68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24 298,44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-501,24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98,0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</a:tbl>
          </a:graphicData>
        </a:graphic>
      </p:graphicFrame>
      <p:sp>
        <p:nvSpPr>
          <p:cNvPr id="95233" name="Rectangle 1"/>
          <p:cNvSpPr>
            <a:spLocks noChangeArrowheads="1"/>
          </p:cNvSpPr>
          <p:nvPr/>
        </p:nvSpPr>
        <p:spPr bwMode="auto">
          <a:xfrm>
            <a:off x="1428728" y="214290"/>
            <a:ext cx="72866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Расходная часть бюджета поселения за 2021 год: план 24 799,7 т.р., фактическое исполнение  24 298,4 т.р. или на 98,0 %.</a:t>
            </a:r>
            <a:endParaRPr kumimoji="0" lang="ru-RU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1"/>
          <p:cNvSpPr>
            <a:spLocks noChangeArrowheads="1"/>
          </p:cNvSpPr>
          <p:nvPr/>
        </p:nvSpPr>
        <p:spPr bwMode="auto">
          <a:xfrm>
            <a:off x="1071538" y="357167"/>
            <a:ext cx="7643866" cy="7201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r>
              <a:rPr kumimoji="0" lang="ru-RU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Фактические расходы:</a:t>
            </a:r>
          </a:p>
          <a:p>
            <a:r>
              <a:rPr lang="ru-RU" sz="1400" u="sng" dirty="0"/>
              <a:t>Подраздел 01 02 «Функционирование высшего должностного лица субъекта Российской Федерации и муниципального образования» </a:t>
            </a:r>
            <a:endParaRPr lang="ru-RU" sz="1400" dirty="0"/>
          </a:p>
          <a:p>
            <a:r>
              <a:rPr lang="ru-RU" sz="1400" dirty="0"/>
              <a:t>- Заработная плата – 510,19 т.р.; - Начисления на оплату труда – 152,81 т.р.</a:t>
            </a:r>
          </a:p>
          <a:p>
            <a:r>
              <a:rPr lang="ru-RU" sz="1400" u="sng" dirty="0"/>
              <a:t>Подраздел  01 04 «Функционирование местной Администрации»</a:t>
            </a:r>
            <a:endParaRPr lang="ru-RU" sz="1400" dirty="0"/>
          </a:p>
          <a:p>
            <a:r>
              <a:rPr lang="ru-RU" sz="1400" dirty="0"/>
              <a:t>- Заработная плата – 614,78 т.р.;</a:t>
            </a:r>
          </a:p>
          <a:p>
            <a:r>
              <a:rPr lang="ru-RU" sz="1400" dirty="0"/>
              <a:t>- Начисления на оплату труда – 185,70 т.р.;</a:t>
            </a:r>
          </a:p>
          <a:p>
            <a:r>
              <a:rPr lang="ru-RU" sz="1400" dirty="0"/>
              <a:t>- Закупка товаров, услуг, работ в сфере ИКТ  – 20,50 т.р.;</a:t>
            </a:r>
          </a:p>
          <a:p>
            <a:r>
              <a:rPr lang="ru-RU" sz="1400" dirty="0"/>
              <a:t>- Оплата прочих услуг– 5,53 т.р.;</a:t>
            </a:r>
          </a:p>
          <a:p>
            <a:r>
              <a:rPr lang="ru-RU" sz="1400" dirty="0"/>
              <a:t>- Приобретение канцелярских товаров– 2,00 т.р.</a:t>
            </a:r>
          </a:p>
          <a:p>
            <a:r>
              <a:rPr lang="ru-RU" sz="1400" u="sng" dirty="0"/>
              <a:t>Подраздел  01 06 «Обеспечение деятельности финансовых, налоговых и таможенных органов и органов финансового надзора»</a:t>
            </a:r>
            <a:endParaRPr lang="ru-RU" sz="1400" dirty="0"/>
          </a:p>
          <a:p>
            <a:r>
              <a:rPr lang="ru-RU" sz="1400" dirty="0"/>
              <a:t>- Расходы по  перечислению межбюджетных трансфертов бюджетам муниципальных районов из бюджетов поселений- 72,00 т.р.</a:t>
            </a:r>
          </a:p>
          <a:p>
            <a:r>
              <a:rPr lang="ru-RU" sz="1400" u="sng" dirty="0"/>
              <a:t>Подраздел  01 07 «Обеспечение проведения выборов и референдумов»</a:t>
            </a:r>
            <a:endParaRPr lang="ru-RU" sz="1400" dirty="0"/>
          </a:p>
          <a:p>
            <a:pPr>
              <a:buFontTx/>
              <a:buChar char="-"/>
            </a:pPr>
            <a:r>
              <a:rPr lang="ru-RU" sz="1400" dirty="0"/>
              <a:t>Расходы направлены на подготовку и проведение дополнительных выборов депутата Совета КСП - 121,50 т.р. </a:t>
            </a:r>
          </a:p>
          <a:p>
            <a:pPr>
              <a:buFontTx/>
              <a:buChar char="-"/>
            </a:pPr>
            <a:r>
              <a:rPr lang="ru-RU" sz="1400" u="sng" dirty="0"/>
              <a:t>Подраздел  01 13 «Другие общегосударственные вопросы»</a:t>
            </a:r>
            <a:endParaRPr lang="ru-RU" sz="1400" dirty="0"/>
          </a:p>
          <a:p>
            <a:r>
              <a:rPr lang="ru-RU" sz="1400" dirty="0"/>
              <a:t>- Расходы по организации и проведению аукционов специализированной  организацией, обслуживание сайта администрации, составление смет – 30,27 т.р.;</a:t>
            </a:r>
          </a:p>
          <a:p>
            <a:r>
              <a:rPr lang="ru-RU" sz="1400" dirty="0"/>
              <a:t> -Расходы по вывозу ТКО, услуги по межеванию земельных участков, полиграфические услуги, перерасчет сметы по ДК – 37,18 т.р.;</a:t>
            </a:r>
          </a:p>
          <a:p>
            <a:r>
              <a:rPr lang="ru-RU" sz="1400" dirty="0"/>
              <a:t>- Расходы по электроэнергии – 49,43 т.р.;</a:t>
            </a:r>
          </a:p>
          <a:p>
            <a:r>
              <a:rPr lang="ru-RU" sz="1400" dirty="0"/>
              <a:t>- Расходы по замене дверей и оконных блоков– 159,80 т.р.;</a:t>
            </a:r>
          </a:p>
          <a:p>
            <a:r>
              <a:rPr lang="ru-RU" sz="1400" dirty="0"/>
              <a:t>- Расходы по текущему ремонту помещения для организации </a:t>
            </a:r>
            <a:r>
              <a:rPr lang="ru-RU" sz="1400" dirty="0" err="1"/>
              <a:t>досуговой</a:t>
            </a:r>
            <a:r>
              <a:rPr lang="ru-RU" sz="1400" dirty="0"/>
              <a:t> деятельности для детей из малообеспеченных семей– 40,00 т.р.;</a:t>
            </a:r>
          </a:p>
          <a:p>
            <a:r>
              <a:rPr lang="ru-RU" sz="1400" dirty="0"/>
              <a:t>- Расходы по приобретению строительных материалов для текущего ремонта– 259,79 т.р.;</a:t>
            </a:r>
          </a:p>
          <a:p>
            <a:r>
              <a:rPr lang="ru-RU" sz="1400" dirty="0"/>
              <a:t>- Расходы по приобретению и заправке картриджей– 3,58 т.р.;</a:t>
            </a:r>
          </a:p>
          <a:p>
            <a:r>
              <a:rPr lang="ru-RU" sz="1400" dirty="0"/>
              <a:t>- Расходы по приобретению скамеек, </a:t>
            </a:r>
            <a:r>
              <a:rPr lang="ru-RU" sz="1400" dirty="0" err="1"/>
              <a:t>электрогирлянд</a:t>
            </a:r>
            <a:r>
              <a:rPr lang="ru-RU" sz="1400" dirty="0"/>
              <a:t> – 43,81 т.р.</a:t>
            </a:r>
          </a:p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indent="342900" algn="just" eaLnBrk="0" hangingPunct="0"/>
            <a:endParaRPr lang="ru-RU" sz="1400" dirty="0"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357290" y="274320"/>
            <a:ext cx="7576398" cy="5797886"/>
          </a:xfrm>
        </p:spPr>
        <p:txBody>
          <a:bodyPr>
            <a:noAutofit/>
          </a:bodyPr>
          <a:lstStyle/>
          <a:p>
            <a:r>
              <a:rPr lang="ru-RU" sz="1400" u="sng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u="sng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Подраздел 02 03 «Мобилизационная и вневойсковая подготовка»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Заработная плата – 108,68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Начисления на оплату труда – 31,61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Услуги связи,  закупка товаров, услуг, работ в сфере ИКТ  - 1,00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Оплата электроэнергии – 2,00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 Приобретение почтовых конвертов- 0,11 т.р.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Подраздел 04 09 «Дорожное хозяйство»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ремонту дорог местного значения – 1 902,98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расчистке дорог от снега, содержание дорог и уличного освещения – 943,10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ремонту уличного освещения </a:t>
            </a:r>
            <a:r>
              <a:rPr lang="ru-R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д.Лумбозеро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д.Коткозеро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д.Кескозеро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д.Утозеро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– 1 004,11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благоустройству после строительства газопровода – 5562,76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сносу аварийных деревьев вдоль автомобильных дорог местного значения – 27,00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осуществлению строительного контроля за выполнение работ по текущему ремонту автомобильных дорог местного значения – 37,11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составлению сметной документации– 16,00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выполнению комплекса кадастровых работ по изготовлению технических планов автомобильных дорог– 56,70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приобретению ГСМ (масло) – 0,80 т.р.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Подраздел  04 12 «Другие вопросы в области национальной экономики»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комплексу работ по межеванию земельного участка для постановки на кадастровый учет – 8,00 т.р.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6155076"/>
          </a:xfrm>
        </p:spPr>
        <p:txBody>
          <a:bodyPr>
            <a:normAutofit fontScale="90000"/>
          </a:bodyPr>
          <a:lstStyle/>
          <a:p>
            <a:r>
              <a:rPr lang="ru-RU" sz="1400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Подраздел  05 03 «Благоустройство»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установке беседки – 7,18 т.р.;       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установке и передаче детского игрового комплекса – 198,00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приобретению пиломатериалов для текущего ремонта – 43,92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планированию участка зоны семейного отдыха п. Верхнеолонецкий – 500,00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установке тренажеров и малых архитектурных форм на многофункциональной площадке «Территория здоровья» в п. Верхнеолонецкий – 303,17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замене покрытия на территории в д. Коткозеро – 608,72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освещению территории и установки скамеек и урн д. Коткозеро – 226,63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озеленению территории д. Коткозеро – 105,48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текущему ремонту пешеходной дорожки на территории д. Коткозеро – 59,17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поставке и передачи уличных тренажеров, малых архитектурных форм – 1 196,83 </a:t>
            </a:r>
            <a:r>
              <a:rPr lang="ru-R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т.р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Подраздел 08 01 «Культура»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- Субсидия на выполнение муниципального задания МБУ «КСДК»  - 1259,45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приобретению материальных запасов (перчатки </a:t>
            </a:r>
            <a:r>
              <a:rPr lang="ru-R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х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/б) – 0,10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Субсидия на реализацию мероприятий по созданию модельных муниципальных библиотек – 6 500,00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замене входных дверей и оконных блоков в здании «</a:t>
            </a:r>
            <a:r>
              <a:rPr lang="ru-R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Верхнеолонецкой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сельской библиотеки» – 360,33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Расходы по замене светильников и электропроводки в рамках текущего ремонта – 121,65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- Субсидия на иные цели (реализация мероприятия по этнокультурному развитию коренных народов РК) – 122,00 т.р.;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Субсидия на иные цели (обеспечение развития и укрепления МТБ ДК) – 674,98 т.р.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Всего расходов – 24 298,44 тыс. руб.</a:t>
            </a:r>
            <a:r>
              <a:rPr lang="ru-RU" sz="1400" dirty="0"/>
              <a:t/>
            </a:r>
            <a:br>
              <a:rPr lang="ru-RU" sz="1400" dirty="0"/>
            </a:b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>Ремонт МБУ « Коткозерский Сельский Дом Культуры»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1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Ремонт ДК (региональная субсидия).  Сумма субсидии   на ремонт кровли составила 6 500,000 руб. По результатам электронного аукциона  в 2021 г. победителем  объявлен - ООО «</a:t>
            </a:r>
            <a:r>
              <a:rPr lang="ru-RU" sz="1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ТехноКом</a:t>
            </a:r>
            <a:r>
              <a:rPr lang="ru-RU" sz="1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»  – сумма контракта –   5 939 455руб 03 коп., освободившиеся в ходе аукциона средства были направлены на  строительный контроль за ходом выполнения работ по ремонту кровли – 148 447 руб. 00 коп. и ремонт лестничных пролетов – 412 097 руб.03 коп.   Также из бюджета РК на укрепление МТБ МБУ «КСДК»  были дополнительно выделены 669 000 руб.- на ремонт входной группы ДК. Итого в 2021 г на ремонт МБУ « Коткозерский Сельский Дом культуры» привлечено -</a:t>
            </a:r>
            <a:r>
              <a:rPr lang="ru-RU" sz="1200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7 169 000 руб.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3" name="Содержимое 12" descr="до вход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22437" y="1688306"/>
            <a:ext cx="2778125" cy="2083594"/>
          </a:xfrm>
        </p:spPr>
      </p:pic>
      <p:pic>
        <p:nvPicPr>
          <p:cNvPr id="14" name="Содержимое 13" descr="вход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6226175" y="1447800"/>
            <a:ext cx="1743075" cy="2324100"/>
          </a:xfrm>
        </p:spPr>
      </p:pic>
      <p:pic>
        <p:nvPicPr>
          <p:cNvPr id="15" name="Содержимое 14" descr="кровля ДК.jpg"/>
          <p:cNvPicPr>
            <a:picLocks noGrp="1" noChangeAspect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1722437" y="3924300"/>
            <a:ext cx="3098800" cy="2324100"/>
          </a:xfrm>
        </p:spPr>
      </p:pic>
      <p:pic>
        <p:nvPicPr>
          <p:cNvPr id="16" name="Содержимое 15" descr="DSC_0519.JPG"/>
          <p:cNvPicPr>
            <a:picLocks noGrp="1" noChangeAspect="1"/>
          </p:cNvPicPr>
          <p:nvPr>
            <p:ph sz="quarter" idx="4"/>
          </p:nvPr>
        </p:nvPicPr>
        <p:blipFill>
          <a:blip r:embed="rId5" cstate="print"/>
          <a:stretch>
            <a:fillRect/>
          </a:stretch>
        </p:blipFill>
        <p:spPr>
          <a:xfrm>
            <a:off x="5349989" y="3924300"/>
            <a:ext cx="3495446" cy="232410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pPr algn="ctr"/>
            <a:r>
              <a:rPr lang="ru-RU" dirty="0"/>
              <a:t>Ремонт ДК </a:t>
            </a:r>
          </a:p>
        </p:txBody>
      </p:sp>
      <p:pic>
        <p:nvPicPr>
          <p:cNvPr id="7" name="Содержимое 6" descr="DSC_048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24114" y="1447800"/>
            <a:ext cx="3495446" cy="2324100"/>
          </a:xfrm>
        </p:spPr>
      </p:pic>
      <p:pic>
        <p:nvPicPr>
          <p:cNvPr id="8" name="Содержимое 7" descr="DSC_0501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5349989" y="1447800"/>
            <a:ext cx="3495446" cy="2324100"/>
          </a:xfrm>
        </p:spPr>
      </p:pic>
      <p:pic>
        <p:nvPicPr>
          <p:cNvPr id="9" name="Содержимое 8" descr="Входная зона2.jpg"/>
          <p:cNvPicPr>
            <a:picLocks noGrp="1" noChangeAspect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1718554" y="3924300"/>
            <a:ext cx="3106566" cy="2324100"/>
          </a:xfrm>
        </p:spPr>
      </p:pic>
      <p:pic>
        <p:nvPicPr>
          <p:cNvPr id="10" name="Содержимое 9" descr="входная зона ДК.jpg"/>
          <p:cNvPicPr>
            <a:picLocks noGrp="1" noChangeAspect="1"/>
          </p:cNvPicPr>
          <p:nvPr>
            <p:ph sz="quarter" idx="4"/>
          </p:nvPr>
        </p:nvPicPr>
        <p:blipFill>
          <a:blip r:embed="rId5" cstate="print"/>
          <a:stretch>
            <a:fillRect/>
          </a:stretch>
        </p:blipFill>
        <p:spPr>
          <a:xfrm>
            <a:off x="5544429" y="3924300"/>
            <a:ext cx="3106566" cy="23241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214414" y="571480"/>
            <a:ext cx="764386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Благоустройство   д. Коткозеро.                                                                                    В рамках соглашения между администрацией Олонецкого национального муниципального района     (ОНМР) и Коткозерским сельским поселением о предоставлении в 2021 г иных межбюджетных трансфертов из бюджета ОНМР в бюджет КСП на мероприятия по восстановлению благоустройства после строительство газопроводов поступило- </a:t>
            </a:r>
            <a:r>
              <a:rPr lang="ru-RU" u="sng" dirty="0"/>
              <a:t>5 747 500</a:t>
            </a:r>
            <a:r>
              <a:rPr lang="ru-RU" dirty="0"/>
              <a:t> руб.00 коп. Израсходовано 5 562 760 руб.00 коп. Остаток средств в сумме </a:t>
            </a:r>
            <a:r>
              <a:rPr lang="ru-RU" b="1" dirty="0"/>
              <a:t>184 740 руб.</a:t>
            </a:r>
            <a:r>
              <a:rPr lang="ru-RU" dirty="0"/>
              <a:t> возвращен в бюджет ОНМР. Соглашение подписано 8 октября 2021 г. Деньги в бюджет КСП поступили поздно, поэтому ремонтные работы начались с 27 октября 2021 г.  В рамках этих средств проведен текущий ремонт дорожного полотна по улицам: Школьная, Олонецкая (от д. 7  до д. 23), ул. Зеленая, ул. Набережная, ул. Цветочная, ул. Серова, ул. Виллальская ( от д. 17- д.24), ул. Совхозная, ул. Зины Григорьевой, ул. Новая, ул. Солнечная ( от д. 1 до д.23).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Инициативное </a:t>
            </a:r>
            <a:r>
              <a:rPr lang="ru-RU" dirty="0" err="1">
                <a:solidFill>
                  <a:schemeClr val="tx1"/>
                </a:solidFill>
              </a:rPr>
              <a:t>бюджетирование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sz="2800" dirty="0">
                <a:latin typeface="Arial" pitchFamily="34" charset="0"/>
                <a:cs typeface="Arial" pitchFamily="34" charset="0"/>
              </a:rPr>
              <a:t>ППМИ- реализовали  2 проекта на общую сумму- 1 771 354 руб. 00 коп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ru-RU" sz="2800" dirty="0">
                <a:latin typeface="Arial" pitchFamily="34" charset="0"/>
                <a:cs typeface="Arial" pitchFamily="34" charset="0"/>
              </a:rPr>
              <a:t>ТОС- 3 проекта</a:t>
            </a:r>
          </a:p>
          <a:p>
            <a:pPr>
              <a:buNone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на сумму -. 1 140 663 руб. 64 коп.</a:t>
            </a:r>
          </a:p>
          <a:p>
            <a:pPr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r>
              <a:rPr lang="ru-RU" sz="2800" dirty="0">
                <a:latin typeface="Arial" pitchFamily="34" charset="0"/>
                <a:cs typeface="Arial" pitchFamily="34" charset="0"/>
              </a:rPr>
              <a:t>Народный бюджет- 2 проекта ( 3 объекта) на сумму 3 000 000 руб.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2083110"/>
          </a:xfrm>
        </p:spPr>
        <p:txBody>
          <a:bodyPr>
            <a:noAutofit/>
          </a:bodyPr>
          <a:lstStyle/>
          <a:p>
            <a:r>
              <a:rPr lang="ru-RU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«Текущий ремонт автомобильных дорог ул. Зелёная от д. №12 до д. №14а  и ул. Школьная от д. №1 до д. №11  в д. Коткозеро» </a:t>
            </a:r>
            <a:br>
              <a:rPr lang="ru-RU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600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Бюджет проекта - 773 464,00 руб.  </a:t>
            </a:r>
            <a:r>
              <a:rPr lang="ru-RU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Из них:</a:t>
            </a:r>
            <a:br>
              <a:rPr lang="ru-RU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Средства бюджета муниципального образования - 116 019,60 руб.</a:t>
            </a:r>
            <a:br>
              <a:rPr lang="ru-RU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безвозмездные поступления от физических лиц (жителей) - 46 407,84 руб.</a:t>
            </a:r>
            <a:br>
              <a:rPr lang="ru-RU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Средства бюджета Республики Карелия - 611 036,56.   В сентябре 2021 года проект успешно реализован.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 </a:t>
            </a:r>
          </a:p>
        </p:txBody>
      </p:sp>
      <p:pic>
        <p:nvPicPr>
          <p:cNvPr id="7" name="Содержимое 6" descr="IMG_20200921_082532.jpg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857356" y="2214554"/>
            <a:ext cx="3214710" cy="3500462"/>
          </a:xfrm>
          <a:prstGeom prst="rect">
            <a:avLst/>
          </a:prstGeom>
        </p:spPr>
      </p:pic>
      <p:pic>
        <p:nvPicPr>
          <p:cNvPr id="11" name="Содержимое 10" descr="C:\РУБЕЦ Н М\ППМИ\ППМИ 21\Школьная после ремонта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2245446"/>
            <a:ext cx="2740941" cy="3469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 sz="quarter"/>
          </p:nvPr>
        </p:nvSpPr>
        <p:spPr/>
        <p:txBody>
          <a:bodyPr>
            <a:normAutofit fontScale="90000"/>
          </a:bodyPr>
          <a:lstStyle/>
          <a:p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«Текущий ремонт автомобильных дорог ул. Молодёжная и ул. Лесная в п. Верхнеолонецкий»                                                                                        </a:t>
            </a:r>
            <a:r>
              <a:rPr lang="ru-RU" sz="1300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300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Бюджет проекта - 997 890,00 руб. </a:t>
            </a: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Из них:</a:t>
            </a:r>
            <a:b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Средства бюджета муниципального образования - 159 662,40</a:t>
            </a:r>
            <a:b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безвозмездные поступления от физических лиц (жителей) - 49 894,50руб.</a:t>
            </a:r>
            <a:b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Средства бюджета Республики Карелия - 788 333,10.                              14 октября  2021 года проект успешно реализован.</a:t>
            </a:r>
            <a:r>
              <a:rPr lang="ru-RU" sz="1400" dirty="0"/>
              <a:t/>
            </a:r>
            <a:br>
              <a:rPr lang="ru-RU" sz="1400" dirty="0"/>
            </a:b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Содержимое 9" descr="IMG-20201216-WA0000.jpg"/>
          <p:cNvPicPr>
            <a:picLocks noGrp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19009" y="1447800"/>
            <a:ext cx="3105657" cy="2324100"/>
          </a:xfrm>
          <a:prstGeom prst="rect">
            <a:avLst/>
          </a:prstGeom>
        </p:spPr>
      </p:pic>
      <p:pic>
        <p:nvPicPr>
          <p:cNvPr id="11" name="Содержимое 10" descr="C:\Users\Пользователь\Pictures\IMG_20210903_080322.jpg"/>
          <p:cNvPicPr>
            <a:picLocks noGrp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 bwMode="auto">
          <a:xfrm>
            <a:off x="6228480" y="1447800"/>
            <a:ext cx="1738464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Содержимое 13" descr="ISXfYU6NLpo.jpg"/>
          <p:cNvPicPr>
            <a:picLocks noGrp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1775546" y="3964132"/>
            <a:ext cx="2992582" cy="2244436"/>
          </a:xfrm>
          <a:prstGeom prst="rect">
            <a:avLst/>
          </a:prstGeom>
        </p:spPr>
      </p:pic>
      <p:pic>
        <p:nvPicPr>
          <p:cNvPr id="15" name="Содержимое 14" descr="C:\Users\Пользователь\Pictures\IMG_20210905_161425.jpg"/>
          <p:cNvPicPr>
            <a:picLocks noGrp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5" y="4053493"/>
            <a:ext cx="2012912" cy="2090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>
            <a:normAutofit/>
          </a:bodyPr>
          <a:lstStyle/>
          <a:p>
            <a:r>
              <a:rPr lang="ru-RU" sz="1400" dirty="0">
                <a:solidFill>
                  <a:schemeClr val="tx1"/>
                </a:solidFill>
              </a:rPr>
              <a:t>на реализацию проекта ТОС п. Верхнеолонецкий  « Текущий ремонт </a:t>
            </a:r>
            <a:r>
              <a:rPr lang="ru-RU" sz="1400" dirty="0" err="1">
                <a:solidFill>
                  <a:schemeClr val="tx1"/>
                </a:solidFill>
              </a:rPr>
              <a:t>Верхнеолонецкой</a:t>
            </a:r>
            <a:r>
              <a:rPr lang="ru-RU" sz="1400" dirty="0">
                <a:solidFill>
                  <a:schemeClr val="tx1"/>
                </a:solidFill>
              </a:rPr>
              <a:t> сельской библиотеки» было выделено из бюджета РК – 431 980 руб.34 коп, вклад жителей 50 000 руб. Общая сумма проекта – 481 980 руб.34 коп</a:t>
            </a:r>
            <a:endParaRPr lang="ru-RU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Содержимое 6" descr="https://sun9-21.userapi.com/impg/85Qzy-T055Na7X2XPmC5S8c3SqkgwExqxNzHcQ/PtymzG4cLmo.jpg?size=1600x1196&amp;quality=96&amp;sign=817b2ed178b0447f4c628148a79fedc1&amp;type=album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7768" y="1576993"/>
            <a:ext cx="2768138" cy="206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7" descr="https://sun9-59.userapi.com/impg/iMIMrpoa8svodpgB9ubqQkOhNdeLQQqK_9s-Gw/juRg0lUl7Vg.jpg?size=1600x1200&amp;quality=96&amp;sign=3e57100964fd865ed87848cc5233c911&amp;type=album"/>
          <p:cNvPicPr>
            <a:picLocks noGrp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5063" y="1520882"/>
            <a:ext cx="2905298" cy="2177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Содержимое 8" descr="https://sun9-5.userapi.com/impg/SyDJRQP0JtBtLeTFN_icHfS0pO9T3rj2ehstWQ/HyXPw3en_No.jpg?size=1600x1200&amp;quality=96&amp;sign=92263048809feeba791bef7e7641f8db&amp;type=album"/>
          <p:cNvPicPr>
            <a:picLocks noGrp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41801" y="4088822"/>
            <a:ext cx="2660073" cy="1995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Содержимое 9" descr="https://sun9-88.userapi.com/impg/ue7KmzF8Urbcb7y-zN1KMkFxa_OAdPYbpGWStA/ACVVmyRi-Ao.jpg?size=1600x1200&amp;quality=96&amp;sign=b5fdb1a2d266a99726d21438e83c1db2&amp;type=album"/>
          <p:cNvPicPr>
            <a:picLocks noGrp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05578" y="3968288"/>
            <a:ext cx="2984269" cy="2236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>
            <a:normAutofit/>
          </a:bodyPr>
          <a:lstStyle/>
          <a:p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 реализацию проекта ТОС « Доброта»  «</a:t>
            </a:r>
            <a:r>
              <a:rPr lang="ru-RU" sz="1400" dirty="0">
                <a:solidFill>
                  <a:schemeClr val="tx1"/>
                </a:solidFill>
              </a:rPr>
              <a:t>Текущий ремонт помещения для организации </a:t>
            </a:r>
            <a:r>
              <a:rPr lang="ru-RU" sz="1400" dirty="0" err="1">
                <a:solidFill>
                  <a:schemeClr val="tx1"/>
                </a:solidFill>
              </a:rPr>
              <a:t>досуговой</a:t>
            </a:r>
            <a:r>
              <a:rPr lang="ru-RU" sz="1400" dirty="0">
                <a:solidFill>
                  <a:schemeClr val="tx1"/>
                </a:solidFill>
              </a:rPr>
              <a:t> деятельности для детей из малообеспеченных семей д. Коткозеро»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было выделено из бюджета РК – 409 585 руб.30 коп, вклад жителей 50 000 руб. Общая сумма проекта – 409 585 руб.30 коп.</a:t>
            </a:r>
          </a:p>
        </p:txBody>
      </p:sp>
      <p:pic>
        <p:nvPicPr>
          <p:cNvPr id="7" name="Содержимое 6" descr="до рем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400300" y="1447800"/>
            <a:ext cx="1743075" cy="2324100"/>
          </a:xfrm>
        </p:spPr>
      </p:pic>
      <p:pic>
        <p:nvPicPr>
          <p:cNvPr id="8" name="Содержимое 7" descr="до ремонта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6226175" y="1447800"/>
            <a:ext cx="1743075" cy="2324100"/>
          </a:xfrm>
        </p:spPr>
      </p:pic>
      <p:pic>
        <p:nvPicPr>
          <p:cNvPr id="9" name="Содержимое 8" descr="доброта2.jpg"/>
          <p:cNvPicPr>
            <a:picLocks noGrp="1" noChangeAspect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1717255" y="3924300"/>
            <a:ext cx="3109164" cy="2324100"/>
          </a:xfrm>
        </p:spPr>
      </p:pic>
      <p:pic>
        <p:nvPicPr>
          <p:cNvPr id="10" name="Содержимое 9" descr="доброта5.jpg"/>
          <p:cNvPicPr>
            <a:picLocks noGrp="1" noChangeAspect="1"/>
          </p:cNvPicPr>
          <p:nvPr>
            <p:ph sz="quarter" idx="4"/>
          </p:nvPr>
        </p:nvPicPr>
        <p:blipFill>
          <a:blip r:embed="rId5" cstate="print"/>
          <a:stretch>
            <a:fillRect/>
          </a:stretch>
        </p:blipFill>
        <p:spPr>
          <a:xfrm>
            <a:off x="6226175" y="3924300"/>
            <a:ext cx="1743075" cy="2324100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>
            <a:normAutofit/>
          </a:bodyPr>
          <a:lstStyle/>
          <a:p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 реализацию проекта ТОС д. Утозеро  « Деревенская завалинка» было выделено из бюджета РК – 211 733 руб.30 коп, вклад жителей 37 364 руб.70 коп. Общая сумма проекта – 249 098 руб.00 коп.</a:t>
            </a:r>
          </a:p>
        </p:txBody>
      </p:sp>
      <p:pic>
        <p:nvPicPr>
          <p:cNvPr id="7" name="Содержимое 6" descr="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400300" y="1447800"/>
            <a:ext cx="1743075" cy="2324100"/>
          </a:xfrm>
        </p:spPr>
      </p:pic>
      <p:pic>
        <p:nvPicPr>
          <p:cNvPr id="8" name="Содержимое 7" descr="7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6226175" y="1447800"/>
            <a:ext cx="1743075" cy="2324100"/>
          </a:xfrm>
        </p:spPr>
      </p:pic>
      <p:pic>
        <p:nvPicPr>
          <p:cNvPr id="10" name="Содержимое 9" descr="3.jpg"/>
          <p:cNvPicPr>
            <a:picLocks noGrp="1" noChangeAspect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2400300" y="3924299"/>
            <a:ext cx="1885948" cy="2514597"/>
          </a:xfrm>
        </p:spPr>
      </p:pic>
      <p:pic>
        <p:nvPicPr>
          <p:cNvPr id="9" name="Содержимое 8" descr="05loYLggCcg.jpg"/>
          <p:cNvPicPr>
            <a:picLocks noGrp="1" noChangeAspect="1"/>
          </p:cNvPicPr>
          <p:nvPr>
            <p:ph sz="quarter" idx="4"/>
          </p:nvPr>
        </p:nvPicPr>
        <p:blipFill>
          <a:blip r:embed="rId5" cstate="print"/>
          <a:stretch>
            <a:fillRect/>
          </a:stretch>
        </p:blipFill>
        <p:spPr>
          <a:xfrm>
            <a:off x="6113601" y="3924300"/>
            <a:ext cx="1968222" cy="2324100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>
            <a:normAutofit fontScale="90000"/>
          </a:bodyPr>
          <a:lstStyle/>
          <a:p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«Народный бюджет»                                                                                                      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Проект №1  « Благоустройство территорий общего пользования для проведения культурно-массовых мероприятий в п. Верхнеолонецкий и д. Коткозеро». Сумма проекта, выделенного  из бюджета РК-  1 500 000 руб.</a:t>
            </a:r>
            <a:r>
              <a:rPr lang="ru-RU" sz="1200" dirty="0"/>
              <a:t> </a:t>
            </a:r>
            <a:br>
              <a:rPr lang="ru-RU" sz="1200" dirty="0"/>
            </a:br>
            <a:r>
              <a:rPr lang="ru-RU" sz="1200" dirty="0"/>
              <a:t>- </a:t>
            </a:r>
            <a:r>
              <a:rPr lang="ru-RU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«Благоустройство места  семейного отдыха в п. Верхнеолонецкий». </a:t>
            </a:r>
            <a:r>
              <a:rPr lang="ru-RU" sz="1400" dirty="0"/>
              <a:t/>
            </a:r>
            <a:br>
              <a:rPr lang="ru-RU" sz="1400" dirty="0"/>
            </a:b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Содержимое 6" descr="gz4c-5HC5I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17255" y="1447800"/>
            <a:ext cx="3109164" cy="2324100"/>
          </a:xfrm>
        </p:spPr>
      </p:pic>
      <p:pic>
        <p:nvPicPr>
          <p:cNvPr id="9" name="Содержимое 8" descr="IMG_20210617_143117.jpg"/>
          <p:cNvPicPr>
            <a:picLocks noGrp="1" noChangeAspect="1"/>
          </p:cNvPicPr>
          <p:nvPr>
            <p:ph sz="quarter" idx="3"/>
          </p:nvPr>
        </p:nvPicPr>
        <p:blipFill>
          <a:blip r:embed="rId3" cstate="print"/>
          <a:stretch>
            <a:fillRect/>
          </a:stretch>
        </p:blipFill>
        <p:spPr>
          <a:xfrm>
            <a:off x="1718327" y="3924300"/>
            <a:ext cx="3107020" cy="2324100"/>
          </a:xfrm>
        </p:spPr>
      </p:pic>
      <p:pic>
        <p:nvPicPr>
          <p:cNvPr id="10" name="Содержимое 9" descr="IMG_20210617_143540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5544202" y="3924300"/>
            <a:ext cx="3107020" cy="2324100"/>
          </a:xfrm>
        </p:spPr>
      </p:pic>
      <p:pic>
        <p:nvPicPr>
          <p:cNvPr id="18" name="Содержимое 17" descr="lnfb5-HS5Kk.jpg"/>
          <p:cNvPicPr>
            <a:picLocks noGrp="1" noChangeAspect="1"/>
          </p:cNvPicPr>
          <p:nvPr>
            <p:ph sz="quarter" idx="2"/>
          </p:nvPr>
        </p:nvPicPr>
        <p:blipFill>
          <a:blip r:embed="rId5" cstate="print"/>
          <a:stretch>
            <a:fillRect/>
          </a:stretch>
        </p:blipFill>
        <p:spPr>
          <a:xfrm>
            <a:off x="5543130" y="1447800"/>
            <a:ext cx="3109164" cy="2324100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«Благоустройство площади у Дома культуры в д. Коткозеро»</a:t>
            </a:r>
          </a:p>
        </p:txBody>
      </p:sp>
      <p:pic>
        <p:nvPicPr>
          <p:cNvPr id="8" name="Содержимое 7" descr="Площадь ДК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6226175" y="1447800"/>
            <a:ext cx="1743075" cy="2324100"/>
          </a:xfrm>
        </p:spPr>
      </p:pic>
      <p:pic>
        <p:nvPicPr>
          <p:cNvPr id="9" name="Содержимое 8" descr="площадь 3.jpg"/>
          <p:cNvPicPr>
            <a:picLocks noGrp="1" noChangeAspect="1"/>
          </p:cNvPicPr>
          <p:nvPr>
            <p:ph sz="quarter" idx="3"/>
          </p:nvPr>
        </p:nvPicPr>
        <p:blipFill>
          <a:blip r:embed="rId3" cstate="print"/>
          <a:stretch>
            <a:fillRect/>
          </a:stretch>
        </p:blipFill>
        <p:spPr>
          <a:xfrm>
            <a:off x="2400300" y="3924300"/>
            <a:ext cx="1743075" cy="2324100"/>
          </a:xfrm>
        </p:spPr>
      </p:pic>
      <p:pic>
        <p:nvPicPr>
          <p:cNvPr id="12" name="Содержимое 11" descr="20210804_231319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5548312" y="3924300"/>
            <a:ext cx="3098800" cy="2324100"/>
          </a:xfrm>
        </p:spPr>
      </p:pic>
      <p:pic>
        <p:nvPicPr>
          <p:cNvPr id="16" name="Содержимое 15" descr="Qhkh59WPh6g.jpg"/>
          <p:cNvPicPr>
            <a:picLocks noGrp="1" noChangeAspect="1"/>
          </p:cNvPicPr>
          <p:nvPr>
            <p:ph sz="quarter" idx="1"/>
          </p:nvPr>
        </p:nvPicPr>
        <p:blipFill>
          <a:blip r:embed="rId5" cstate="print"/>
          <a:stretch>
            <a:fillRect/>
          </a:stretch>
        </p:blipFill>
        <p:spPr>
          <a:xfrm>
            <a:off x="2400300" y="1447800"/>
            <a:ext cx="1743075" cy="2324100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«Многофункциональная площадка «Территория здоровья»». </a:t>
            </a:r>
            <a:b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Стоимость проекта 1 500 000 руб</a:t>
            </a:r>
            <a:r>
              <a:rPr lang="ru-RU" sz="1400" dirty="0"/>
              <a:t>.</a:t>
            </a:r>
            <a:endParaRPr lang="ru-RU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Содержимое 7" descr="ВО НБ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5548312" y="1447800"/>
            <a:ext cx="3098800" cy="2324100"/>
          </a:xfrm>
        </p:spPr>
      </p:pic>
      <p:pic>
        <p:nvPicPr>
          <p:cNvPr id="9" name="Содержимое 8" descr="ВО НБ2.jpg"/>
          <p:cNvPicPr>
            <a:picLocks noGrp="1" noChangeAspect="1"/>
          </p:cNvPicPr>
          <p:nvPr>
            <p:ph sz="quarter" idx="3"/>
          </p:nvPr>
        </p:nvPicPr>
        <p:blipFill>
          <a:blip r:embed="rId3" cstate="print"/>
          <a:stretch>
            <a:fillRect/>
          </a:stretch>
        </p:blipFill>
        <p:spPr>
          <a:xfrm>
            <a:off x="2400300" y="3924300"/>
            <a:ext cx="1743075" cy="2324100"/>
          </a:xfrm>
        </p:spPr>
      </p:pic>
      <p:pic>
        <p:nvPicPr>
          <p:cNvPr id="14" name="Содержимое 13" descr="IMG-20220228-WA0007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5548312" y="3924300"/>
            <a:ext cx="3098800" cy="2324100"/>
          </a:xfrm>
        </p:spPr>
      </p:pic>
      <p:pic>
        <p:nvPicPr>
          <p:cNvPr id="82946" name="Picture 2" descr="C:\РУБЕЦ Н М\ФОТО\ТЕЛЕФОН\IMG_20210812_13274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18327" y="1447800"/>
            <a:ext cx="3107020" cy="2324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7488"/>
            <a:ext cx="3810000" cy="11620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3794" name="Текст 2"/>
          <p:cNvSpPr>
            <a:spLocks noGrp="1"/>
          </p:cNvSpPr>
          <p:nvPr>
            <p:ph type="body" idx="2"/>
          </p:nvPr>
        </p:nvSpPr>
        <p:spPr>
          <a:xfrm>
            <a:off x="457200" y="1406525"/>
            <a:ext cx="3810000" cy="698500"/>
          </a:xfrm>
        </p:spPr>
        <p:txBody>
          <a:bodyPr/>
          <a:lstStyle/>
          <a:p>
            <a:pPr marL="44450"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33795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sz="3600" b="1" dirty="0">
                <a:solidFill>
                  <a:srgbClr val="4B2203"/>
                </a:solidFill>
                <a:latin typeface="Times New Roman" pitchFamily="18" charset="0"/>
                <a:cs typeface="Times New Roman" pitchFamily="18" charset="0"/>
              </a:rPr>
              <a:t>Основные мероприятия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ru-RU" sz="3600" b="1" dirty="0">
                <a:solidFill>
                  <a:srgbClr val="4B2203"/>
                </a:solidFill>
                <a:latin typeface="Times New Roman" pitchFamily="18" charset="0"/>
                <a:cs typeface="Times New Roman" pitchFamily="18" charset="0"/>
              </a:rPr>
              <a:t> в рамках исполнения полномочий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ru-RU" sz="3600" b="1" dirty="0">
                <a:solidFill>
                  <a:srgbClr val="4B2203"/>
                </a:solidFill>
                <a:latin typeface="Times New Roman" pitchFamily="18" charset="0"/>
                <a:cs typeface="Times New Roman" pitchFamily="18" charset="0"/>
              </a:rPr>
              <a:t> по решению вопросов местного значения  в 2021 году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142875"/>
            <a:ext cx="7497763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Жилищно-коммунальное хозяйство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73505670"/>
              </p:ext>
            </p:extLst>
          </p:nvPr>
        </p:nvGraphicFramePr>
        <p:xfrm>
          <a:off x="285720" y="1285860"/>
          <a:ext cx="857256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142875"/>
            <a:ext cx="7497763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Жилищный фонд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93078179"/>
              </p:ext>
            </p:extLst>
          </p:nvPr>
        </p:nvGraphicFramePr>
        <p:xfrm>
          <a:off x="285720" y="1285860"/>
          <a:ext cx="857256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8735313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142875"/>
            <a:ext cx="7497763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Жилищный фонд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11487551"/>
              </p:ext>
            </p:extLst>
          </p:nvPr>
        </p:nvGraphicFramePr>
        <p:xfrm>
          <a:off x="285720" y="1285860"/>
          <a:ext cx="857256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4701018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142875"/>
            <a:ext cx="7497763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Жилищный фонд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11487551"/>
              </p:ext>
            </p:extLst>
          </p:nvPr>
        </p:nvGraphicFramePr>
        <p:xfrm>
          <a:off x="285720" y="1285860"/>
          <a:ext cx="857256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4701018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142875"/>
            <a:ext cx="7497763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Жилищный фонд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11487551"/>
              </p:ext>
            </p:extLst>
          </p:nvPr>
        </p:nvGraphicFramePr>
        <p:xfrm>
          <a:off x="285720" y="1285860"/>
          <a:ext cx="857256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4701018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142852"/>
            <a:ext cx="7499350" cy="1285884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Водоснабжение и водоотведение.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С 01.06.2019 года МУП Олонецкого района «Расчетно-ресурсный центр» эксплуатирует системы водоснабжения и водоотведения в д. Коткозеро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100" y="1714488"/>
            <a:ext cx="7499350" cy="4533912"/>
          </a:xfrm>
        </p:spPr>
        <p:txBody>
          <a:bodyPr/>
          <a:lstStyle/>
          <a:p>
            <a:r>
              <a:rPr lang="ru-RU" sz="1800" u="sng" dirty="0">
                <a:latin typeface="Arial" pitchFamily="34" charset="0"/>
                <a:cs typeface="Arial" pitchFamily="34" charset="0"/>
              </a:rPr>
              <a:t>В 2021г. выполнены следующие работы: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ru-RU" sz="1800" dirty="0">
                <a:latin typeface="Arial" pitchFamily="34" charset="0"/>
                <a:cs typeface="Arial" pitchFamily="34" charset="0"/>
              </a:rPr>
              <a:t>устранено 16 аварий на сетях водоснабжения и на сетях водоотведения.  А именно:</a:t>
            </a:r>
          </a:p>
          <a:p>
            <a:r>
              <a:rPr lang="ru-RU" sz="1800" dirty="0">
                <a:latin typeface="Arial" pitchFamily="34" charset="0"/>
                <a:cs typeface="Arial" pitchFamily="34" charset="0"/>
              </a:rPr>
              <a:t>-ремонт колонки </a:t>
            </a:r>
          </a:p>
          <a:p>
            <a:r>
              <a:rPr lang="ru-RU" sz="1800" dirty="0">
                <a:latin typeface="Arial" pitchFamily="34" charset="0"/>
                <a:cs typeface="Arial" pitchFamily="34" charset="0"/>
              </a:rPr>
              <a:t>- Устранение засора и промывка канализационной сети – 200м.</a:t>
            </a:r>
          </a:p>
          <a:p>
            <a:r>
              <a:rPr lang="ru-RU" sz="1800" dirty="0">
                <a:latin typeface="Arial" pitchFamily="34" charset="0"/>
                <a:cs typeface="Arial" pitchFamily="34" charset="0"/>
              </a:rPr>
              <a:t> - Восстановлен участок канализационной  сети от приемного колодца до станции КНС- 10 м</a:t>
            </a:r>
          </a:p>
          <a:p>
            <a:r>
              <a:rPr lang="ru-RU" sz="1800" dirty="0">
                <a:latin typeface="Arial" pitchFamily="34" charset="0"/>
                <a:cs typeface="Arial" pitchFamily="34" charset="0"/>
              </a:rPr>
              <a:t>-Устранение утечек на ул. З. Григорьевой </a:t>
            </a:r>
          </a:p>
          <a:p>
            <a:r>
              <a:rPr lang="ru-RU" sz="1800" dirty="0">
                <a:latin typeface="Arial" pitchFamily="34" charset="0"/>
                <a:cs typeface="Arial" pitchFamily="34" charset="0"/>
              </a:rPr>
              <a:t>Углубление водопроводной  сети  по ул. Виллальская  – 100 м. </a:t>
            </a:r>
            <a:endParaRPr lang="ru-RU" sz="1800" u="sng" dirty="0">
              <a:latin typeface="Arial" pitchFamily="34" charset="0"/>
              <a:cs typeface="Arial" pitchFamily="34" charset="0"/>
            </a:endParaRPr>
          </a:p>
          <a:p>
            <a:r>
              <a:rPr lang="ru-RU" sz="1800" dirty="0">
                <a:latin typeface="Arial" pitchFamily="34" charset="0"/>
                <a:cs typeface="Arial" pitchFamily="34" charset="0"/>
              </a:rPr>
              <a:t>- Тариф на питьевое водоснабжение – 45,93 руб. с ( 01.01.2021 г) и 47,69 ( с 1.07.2021 по 31.12.2021г)</a:t>
            </a:r>
          </a:p>
          <a:p>
            <a:r>
              <a:rPr lang="ru-RU" sz="1800" dirty="0">
                <a:latin typeface="Arial" pitchFamily="34" charset="0"/>
                <a:cs typeface="Arial" pitchFamily="34" charset="0"/>
              </a:rPr>
              <a:t> водоотведение - 46,95 руб. с ( 01.01.2021 г) и 48,73 ( с 1.07.2021 по 31.12.2021г )</a:t>
            </a:r>
          </a:p>
          <a:p>
            <a:endParaRPr lang="ru-RU" sz="16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7488"/>
            <a:ext cx="3810000" cy="11620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3794" name="Текст 2"/>
          <p:cNvSpPr>
            <a:spLocks noGrp="1"/>
          </p:cNvSpPr>
          <p:nvPr>
            <p:ph type="body" idx="2"/>
          </p:nvPr>
        </p:nvSpPr>
        <p:spPr>
          <a:xfrm>
            <a:off x="457200" y="1406525"/>
            <a:ext cx="3810000" cy="698500"/>
          </a:xfrm>
        </p:spPr>
        <p:txBody>
          <a:bodyPr/>
          <a:lstStyle/>
          <a:p>
            <a:pPr marL="44450"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33795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sz="3600" b="1" dirty="0">
                <a:solidFill>
                  <a:srgbClr val="4B2203"/>
                </a:solidFill>
                <a:latin typeface="Times New Roman" pitchFamily="18" charset="0"/>
                <a:cs typeface="Times New Roman" pitchFamily="18" charset="0"/>
              </a:rPr>
              <a:t>Основные мероприятия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ru-RU" sz="3600" b="1" dirty="0">
                <a:solidFill>
                  <a:srgbClr val="4B2203"/>
                </a:solidFill>
                <a:latin typeface="Times New Roman" pitchFamily="18" charset="0"/>
                <a:cs typeface="Times New Roman" pitchFamily="18" charset="0"/>
              </a:rPr>
              <a:t> в рамках исполнения полномочий сельского поселения.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7901014" cy="1162050"/>
          </a:xfrm>
        </p:spPr>
        <p:txBody>
          <a:bodyPr>
            <a:normAutofit/>
          </a:bodyPr>
          <a:lstStyle/>
          <a:p>
            <a:pPr algn="ctr"/>
            <a:r>
              <a:rPr lang="ru-RU" sz="3200" dirty="0"/>
              <a:t>Общая протяженность </a:t>
            </a:r>
            <a:br>
              <a:rPr lang="ru-RU" sz="3200" dirty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муниципальных дорог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285984" y="1406964"/>
            <a:ext cx="5357850" cy="698500"/>
          </a:xfrm>
        </p:spPr>
        <p:txBody>
          <a:bodyPr/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    23 км. 863 м.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4581548"/>
          </a:xfrm>
        </p:spPr>
        <p:txBody>
          <a:bodyPr/>
          <a:lstStyle/>
          <a:p>
            <a:r>
              <a:rPr lang="ru-RU" sz="1400" dirty="0">
                <a:latin typeface="Arial" pitchFamily="34" charset="0"/>
                <a:cs typeface="Arial" pitchFamily="34" charset="0"/>
              </a:rPr>
              <a:t>В 2021 г. поступление составило    2 103,5    тыс. руб. при плане  2 103,5        тыс. руб.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За счет средств Дорожного фонда в 2021 году были реализованы следующие мероприятия:  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-отремонтировано 7613 метров  местных дорог ( 7, 6 км из 23,863 км, что составляет   31% от общего числа дорог)   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 - расходы по текущему  ремонту дорог местного значения ( ул. Виллальская- 127 335 руб. - расширение и осветление дорожного полотна, очистка и углубление канавы около трубы, планировка участка дорожного полотна и отсыпка ям песком и асфальтовой крошкой) и д. Лумбозеро – 41 400 </a:t>
            </a:r>
            <a:r>
              <a:rPr lang="ru-RU" sz="1400" dirty="0" err="1">
                <a:latin typeface="Arial" pitchFamily="34" charset="0"/>
                <a:cs typeface="Arial" pitchFamily="34" charset="0"/>
              </a:rPr>
              <a:t>руб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). Итого на сумму – 168 735 руб.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- расходы по расчистке дорог от снега 7 населенных  пунктов  ( 1 и 4 квартал 2021 г)– 776 275 руб. 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На софинансирование  2 проектов ППМИ в 2021 г:  - «Текущий ремонт автомобильных дорог ул. Зелёная от д. №12 до д. №14а  и ул. Школьная от д. №1 до д. №11  в д. Коткозеро».  Средства бюджета муниципального образования - 116 019,60 руб.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 - «Текущий ремонт автомобильных дорог ул. Молодёжная и ул. Лесная в п. Верхнеолонецкий». Средства бюджета муниципального образования - 159 662,40.        </a:t>
            </a:r>
          </a:p>
          <a:p>
            <a:pPr>
              <a:buNone/>
            </a:pPr>
            <a:r>
              <a:rPr lang="ru-RU" sz="1400" u="sng" dirty="0">
                <a:latin typeface="Arial" pitchFamily="34" charset="0"/>
                <a:cs typeface="Arial" pitchFamily="34" charset="0"/>
              </a:rPr>
              <a:t>Итого -275 682 руб.</a:t>
            </a:r>
            <a:endParaRPr lang="ru-RU" sz="1400" dirty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Уличное освещение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- расходы на сумму 1 004 114 руб. по ремонту уличного освещения: д. Коткозеро - ул. Виллальская, ул. Цветочная, ул. Набережная, ул. З.Григорьевой, ул. Новая, ул. Совхозная ул. Олонецкая от д. №45 до д.51, Д. Кескозеро, д. Лумбозеро, д. Утозеро, п. Верхнеолонецкий. </a:t>
            </a:r>
          </a:p>
          <a:p>
            <a:r>
              <a:rPr lang="ru-RU" sz="2400" dirty="0">
                <a:latin typeface="Arial" pitchFamily="34" charset="0"/>
                <a:cs typeface="Arial" pitchFamily="34" charset="0"/>
              </a:rPr>
              <a:t>- установлены новые  опоры деревянные ЛЭП 9.5 м     -37 шт.</a:t>
            </a:r>
          </a:p>
          <a:p>
            <a:r>
              <a:rPr lang="ru-RU" sz="2400" dirty="0">
                <a:latin typeface="Arial" pitchFamily="34" charset="0"/>
                <a:cs typeface="Arial" pitchFamily="34" charset="0"/>
              </a:rPr>
              <a:t>- Замена старого провода на СИП-  2055 м.</a:t>
            </a:r>
          </a:p>
          <a:p>
            <a:r>
              <a:rPr lang="ru-RU" sz="2400" dirty="0">
                <a:latin typeface="Arial" pitchFamily="34" charset="0"/>
                <a:cs typeface="Arial" pitchFamily="34" charset="0"/>
              </a:rPr>
              <a:t>- Замена и установка светильники светодиодные уличные – 81 шт.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Благоустройство территории</a:t>
            </a:r>
          </a:p>
        </p:txBody>
      </p:sp>
      <p:pic>
        <p:nvPicPr>
          <p:cNvPr id="9" name="Содержимое 8" descr="IMG_20200508_125339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276850" y="2488594"/>
            <a:ext cx="3657600" cy="2734887"/>
          </a:xfrm>
        </p:spPr>
      </p:pic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sz="2400" dirty="0"/>
              <a:t>В прошлом году были проведены работы вдоль дорог местного значения по вырубке кустарника и мелких и аварийных   деревьев в п. Интерпоселок, аварийных деревьев в д. Коткозеро и  п. Верхнеолонецкий  на общую сумму- 27 000 руб.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7488"/>
            <a:ext cx="3810000" cy="11620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3794" name="Текст 2"/>
          <p:cNvSpPr>
            <a:spLocks noGrp="1"/>
          </p:cNvSpPr>
          <p:nvPr>
            <p:ph type="body" idx="2"/>
          </p:nvPr>
        </p:nvSpPr>
        <p:spPr>
          <a:xfrm>
            <a:off x="457200" y="1406525"/>
            <a:ext cx="3810000" cy="698500"/>
          </a:xfrm>
        </p:spPr>
        <p:txBody>
          <a:bodyPr/>
          <a:lstStyle/>
          <a:p>
            <a:pPr marL="44450"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33795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sz="3600" b="1" dirty="0">
                <a:solidFill>
                  <a:srgbClr val="4B2203"/>
                </a:solidFill>
                <a:latin typeface="Times New Roman" pitchFamily="18" charset="0"/>
                <a:cs typeface="Times New Roman" pitchFamily="18" charset="0"/>
              </a:rPr>
              <a:t>Создание условий для организации досуга и обеспечение жителей поселения услугами организаций культуры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25" y="274638"/>
            <a:ext cx="7362825" cy="825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63" y="357188"/>
            <a:ext cx="7862887" cy="5891212"/>
          </a:xfrm>
        </p:spPr>
        <p:txBody>
          <a:bodyPr>
            <a:normAutofit fontScale="92500" lnSpcReduction="10000"/>
          </a:bodyPr>
          <a:lstStyle/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сфера</a:t>
            </a: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МКОУ « Коткозерская СОШ»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–9 классов, 84 обучающихся; 4 группы, в них 37 воспитанника;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Библиотека д. Коткозеро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503 пользователя;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Библиотека п. Верхнеолонецкий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– 136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ФАП п. Верхнеолонецкий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ФАП д. Коткозеро 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Верхнеолонецкое лесничество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Коткозерское лесничество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МБУ « Коткозерский СДК»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МО Администрация Коткозерского сельского поселения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100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25" y="274638"/>
            <a:ext cx="7362825" cy="825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63" y="357188"/>
            <a:ext cx="7862887" cy="5891212"/>
          </a:xfrm>
        </p:spPr>
        <p:txBody>
          <a:bodyPr>
            <a:normAutofit fontScale="92500" lnSpcReduction="20000"/>
          </a:bodyPr>
          <a:lstStyle/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Общественные организации и объединения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КРОО «Живая деревня»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КОО «Доброта»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Совет ветеранов д. Коткозеро ( до 1.10.2021 г)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ТОС п.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Верхнеолонецкий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ТОС «Доброта» д.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Коткозеро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ТОС « Вдохновение» д.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Коткозеро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ТОС «Возрождение» п.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Интерпоселок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ТОС « Фортуна» д.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Коткозеро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ТОС д. Утозеро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ТОС «Вместе»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ПО Партии « Единая Россия» -2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100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2643621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25" y="274638"/>
            <a:ext cx="7362825" cy="825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63" y="357188"/>
            <a:ext cx="7862887" cy="5891212"/>
          </a:xfrm>
        </p:spPr>
        <p:txBody>
          <a:bodyPr>
            <a:normAutofit lnSpcReduction="10000"/>
          </a:bodyPr>
          <a:lstStyle/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Религиозные организации (</a:t>
            </a:r>
            <a:r>
              <a:rPr lang="ru-RU" sz="3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Русской православной церкви</a:t>
            </a:r>
            <a:r>
              <a:rPr lang="ru-RU" sz="4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Приход Храма  во имя блаж.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Фаддея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Петрозаводского в п.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Верхнеолонецкий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Приход Храма  апостолов Петра и Павла д.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Коткозеро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Важеозерский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Спасо-Преображенский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мужской монастырь п.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Интерпоселок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82296" indent="0" eaLnBrk="1" fontAlgn="auto" hangingPunct="1">
              <a:spcAft>
                <a:spcPts val="0"/>
              </a:spcAft>
              <a:buNone/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( основание обители около 1520 г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препп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Никифором и Геннадием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Важеозерских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100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885231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Лауреат Олонецкого района в 2021 </a:t>
            </a:r>
          </a:p>
        </p:txBody>
      </p:sp>
      <p:pic>
        <p:nvPicPr>
          <p:cNvPr id="63489" name="Picture 1" descr="C:\Users\Пользователь\Desktop\к ОТЧЕТУ Главы КСП  за 2021\Никифорова М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 bwMode="auto">
          <a:xfrm>
            <a:off x="5499434" y="1524000"/>
            <a:ext cx="3212432" cy="4664075"/>
          </a:xfrm>
          <a:prstGeom prst="rect">
            <a:avLst/>
          </a:prstGeom>
          <a:noFill/>
        </p:spPr>
      </p:pic>
      <p:pic>
        <p:nvPicPr>
          <p:cNvPr id="63492" name="Picture 4" descr="C:\Users\Пользователь\Desktop\к ОТЧЕТУ Главы КСП  за 2021\ВижуеваН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747127" y="1524000"/>
            <a:ext cx="3033545" cy="46640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034409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25" y="274638"/>
            <a:ext cx="7362825" cy="825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63" y="357188"/>
            <a:ext cx="7862887" cy="5891212"/>
          </a:xfrm>
        </p:spPr>
        <p:txBody>
          <a:bodyPr>
            <a:normAutofit/>
          </a:bodyPr>
          <a:lstStyle/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5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Юридические лица</a:t>
            </a: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ИП- 19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ООО-8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КФХ-3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Магазины-4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100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28013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868346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Приоритетные задачи на 20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2 год.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1285860"/>
            <a:ext cx="7577160" cy="5286412"/>
          </a:xfrm>
        </p:spPr>
        <p:txBody>
          <a:bodyPr/>
          <a:lstStyle/>
          <a:p>
            <a:r>
              <a:rPr lang="ru-RU" sz="1600" dirty="0">
                <a:latin typeface="Arial" pitchFamily="34" charset="0"/>
                <a:cs typeface="Arial" pitchFamily="34" charset="0"/>
              </a:rPr>
              <a:t>1.Продолжить работы по благоустройству Коткозерского сельского поселения.</a:t>
            </a:r>
          </a:p>
          <a:p>
            <a:r>
              <a:rPr lang="ru-RU" sz="1600" dirty="0">
                <a:latin typeface="Arial" pitchFamily="34" charset="0"/>
                <a:cs typeface="Arial" pitchFamily="34" charset="0"/>
              </a:rPr>
              <a:t>2. Ремонт уличного освещения в д. Березовая гора, д. Коткозеро ( ул.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Степаннаволок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).</a:t>
            </a:r>
          </a:p>
          <a:p>
            <a:r>
              <a:rPr lang="ru-RU" sz="1600" dirty="0">
                <a:latin typeface="Arial" pitchFamily="34" charset="0"/>
                <a:cs typeface="Arial" pitchFamily="34" charset="0"/>
              </a:rPr>
              <a:t>3. Продолжить работы по ремонту автомобильных дорог местного значения.</a:t>
            </a:r>
          </a:p>
          <a:p>
            <a:r>
              <a:rPr lang="ru-RU" sz="1600" dirty="0">
                <a:latin typeface="Arial" pitchFamily="34" charset="0"/>
                <a:cs typeface="Arial" pitchFamily="34" charset="0"/>
              </a:rPr>
              <a:t>4. Продолжить работы по ремонту здания МБУ «Коткозерский СДК»  ( необходим ремонт зрительного зала, инженерных сетей и проведение косметического ремонта внутренних помещений ДК)</a:t>
            </a:r>
          </a:p>
          <a:p>
            <a:r>
              <a:rPr lang="ru-RU" sz="1600" dirty="0">
                <a:latin typeface="Arial" pitchFamily="34" charset="0"/>
                <a:cs typeface="Arial" pitchFamily="34" charset="0"/>
              </a:rPr>
              <a:t>5. Согласно Адресной инвестиционной программе Республики Карелия на 2018 год и на плановый период 2019 и 2020 годов в 2022 году планируется завершение работ по строительству уличной газораспределительной сети в Коткозерском СП (д. Гошкила, д. Торосозеро и д. Коткозеро).</a:t>
            </a:r>
          </a:p>
          <a:p>
            <a:r>
              <a:rPr lang="ru-RU" sz="1600" dirty="0">
                <a:latin typeface="Arial" pitchFamily="34" charset="0"/>
                <a:cs typeface="Arial" pitchFamily="34" charset="0"/>
              </a:rPr>
              <a:t>6. Реализация проектов  инициативного бюджетирования - «Народный проект», ППМИ, ТОС</a:t>
            </a:r>
            <a:r>
              <a:rPr lang="ru-RU" sz="1600" dirty="0"/>
              <a:t>.</a:t>
            </a:r>
          </a:p>
          <a:p>
            <a:r>
              <a:rPr lang="ru-RU" sz="1600" dirty="0">
                <a:latin typeface="Arial" pitchFamily="34" charset="0"/>
                <a:cs typeface="Arial" pitchFamily="34" charset="0"/>
              </a:rPr>
              <a:t>7. Участие в различных конкурсах</a:t>
            </a:r>
          </a:p>
          <a:p>
            <a:endParaRPr lang="ru-RU" sz="1400" dirty="0"/>
          </a:p>
          <a:p>
            <a:pPr>
              <a:buNone/>
            </a:pPr>
            <a:endParaRPr lang="ru-RU" sz="1400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1"/>
          <p:cNvSpPr>
            <a:spLocks noChangeArrowheads="1"/>
          </p:cNvSpPr>
          <p:nvPr/>
        </p:nvSpPr>
        <p:spPr bwMode="auto">
          <a:xfrm>
            <a:off x="1428728" y="785794"/>
            <a:ext cx="7715272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Успех преобразований, происходящих в нашем поселении, во многом зависит от нашей совместной работы! Впереди у нас много планов!!!</a:t>
            </a:r>
            <a:br>
              <a:rPr kumimoji="0" lang="ru-RU" altLang="zh-CN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altLang="zh-CN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Огромная благодарность за поддержку депутатам Совета Коткозерского сельского поселения, жителям и индивидуальным предпринимателям, </a:t>
            </a:r>
            <a:r>
              <a:rPr kumimoji="0" lang="ru-RU" altLang="zh-CN" sz="2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Важеозерскому</a:t>
            </a:r>
            <a:r>
              <a:rPr kumimoji="0" lang="ru-RU" altLang="zh-CN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altLang="zh-CN" sz="2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Спасо-Преображенскому</a:t>
            </a:r>
            <a:r>
              <a:rPr kumimoji="0" lang="ru-RU" altLang="zh-CN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мужскому монастырю, ТОС п. Верхнеолонецкий, ТОС «Возрождение» п. Интерпоселок, ТОС д. </a:t>
            </a:r>
            <a:r>
              <a:rPr kumimoji="0" lang="ru-RU" altLang="zh-CN" sz="2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Утозеро</a:t>
            </a:r>
            <a:r>
              <a:rPr kumimoji="0" lang="ru-RU" altLang="zh-CN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ТОС « Доброта», ТОС « Фортуна» совету ветеранов д. Коткозеро, </a:t>
            </a:r>
            <a:endParaRPr kumimoji="0" lang="ru-RU" altLang="zh-CN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1285852" y="428604"/>
            <a:ext cx="7358114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МБУ « Коткозерский Сельский Дом культуры», Коткозерской сельской модельной библиотеке, </a:t>
            </a:r>
            <a:r>
              <a:rPr kumimoji="0" lang="ru-RU" altLang="zh-CN" sz="2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Верхнеолонецкой</a:t>
            </a:r>
            <a:r>
              <a:rPr kumimoji="0" lang="ru-RU" altLang="zh-CN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сельской библиотеке,  МКОУ     « Коткозерская СОШ», ПЧ -35, КРОО «Живая деревня», КОО « Доброта»,  и всем небезразличным жителям за активную жизненную позицию, неравнодушие к решению актуальных вопросов, стремление и готовность делать нашу жизнь уютнее и комфортнее. Замечательный народ Коткозерского сельского поселения достоин благополучной и спокойной жизни, нам есть чем гордиться, что любить и беречь!</a:t>
            </a:r>
            <a:endParaRPr kumimoji="0" lang="ru-RU" altLang="zh-CN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0" y="214313"/>
            <a:ext cx="7497763" cy="2857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28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100" y="642938"/>
            <a:ext cx="7499350" cy="5605462"/>
          </a:xfrm>
        </p:spPr>
        <p:txBody>
          <a:bodyPr>
            <a:normAutofit/>
          </a:bodyPr>
          <a:lstStyle/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4800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Администрация Коткозерского сельского поселения </a:t>
            </a: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благодарит всех, </a:t>
            </a: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кто с нами сотрудничал</a:t>
            </a: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в 2021 году</a:t>
            </a:r>
            <a:endParaRPr lang="ru-RU" sz="4800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b="1" i="1" dirty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4400" b="1" i="1" dirty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4400" b="1" i="1" dirty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4400" b="1" i="1" dirty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4400" b="1" i="1" dirty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4400" b="1" i="1" dirty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4400" b="1" i="1" dirty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4400" b="1" i="1" dirty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6000" b="1" i="1" dirty="0">
                <a:solidFill>
                  <a:schemeClr val="tx2">
                    <a:satMod val="130000"/>
                  </a:schemeClr>
                </a:solidFill>
              </a:rPr>
              <a:t>Спасибо за внимание!!!</a:t>
            </a:r>
            <a:endParaRPr lang="ru-RU" sz="6000" dirty="0">
              <a:solidFill>
                <a:schemeClr val="tx2">
                  <a:satMod val="130000"/>
                </a:schemeClr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4844</TotalTime>
  <Words>2140</Words>
  <Application>Microsoft Office PowerPoint</Application>
  <PresentationFormat>Экран (4:3)</PresentationFormat>
  <Paragraphs>450</Paragraphs>
  <Slides>47</Slides>
  <Notes>3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0</vt:i4>
      </vt:variant>
      <vt:variant>
        <vt:lpstr>Заголовки слайдов</vt:lpstr>
      </vt:variant>
      <vt:variant>
        <vt:i4>47</vt:i4>
      </vt:variant>
    </vt:vector>
  </HeadingPairs>
  <TitlesOfParts>
    <vt:vector size="48" baseType="lpstr">
      <vt:lpstr>Солнцестояние</vt:lpstr>
      <vt:lpstr>Слайд 1</vt:lpstr>
      <vt:lpstr>Главные направления деятельности администрации Коткозерского сельского поселения</vt:lpstr>
      <vt:lpstr>I. Приоритетные задачи на 2021 год</vt:lpstr>
      <vt:lpstr>Общая характеристика Коткозерского сельского поселения</vt:lpstr>
      <vt:lpstr>  Демографическая ситуация </vt:lpstr>
      <vt:lpstr>Слайд 6</vt:lpstr>
      <vt:lpstr>Слайд 7</vt:lpstr>
      <vt:lpstr>Доходная часть бюджета</vt:lpstr>
      <vt:lpstr>Слайд 9</vt:lpstr>
      <vt:lpstr>Слайд 10</vt:lpstr>
      <vt:lpstr>Слайд 11</vt:lpstr>
      <vt:lpstr>  Подраздел 02 03 «Мобилизационная и вневойсковая подготовка» - Заработная плата – 108,68 т.р.; - Начисления на оплату труда – 31,61 т.р.; - Услуги связи,  закупка товаров, услуг, работ в сфере ИКТ  - 1,00 т.р.; - Оплата электроэнергии – 2,00 т.р.; -  Приобретение почтовых конвертов- 0,11 т.р. Подраздел 04 09 «Дорожное хозяйство» - Расходы по ремонту дорог местного значения – 1 902,98 т.р.; - Расходы по расчистке дорог от снега, содержание дорог и уличного освещения – 943,10 т.р.; - Расходы по ремонту уличного освещения д.Лумбозеро, д.Коткозеро, д.Кескозеро, д.Утозеро – 1 004,11 т.р.; - Расходы по благоустройству после строительства газопровода – 5562,76 т.р.; - Расходы по сносу аварийных деревьев вдоль автомобильных дорог местного значения – 27,00 т.р.; - Расходы по осуществлению строительного контроля за выполнение работ по текущему ремонту автомобильных дорог местного значения – 37,11 т.р.; - Расходы по составлению сметной документации– 16,00 т.р.; - Расходы по выполнению комплекса кадастровых работ по изготовлению технических планов автомобильных дорог– 56,70 т.р.; - Расходы по приобретению ГСМ (масло) – 0,80 т.р. Подраздел  04 12 «Другие вопросы в области национальной экономики» - Расходы по комплексу работ по межеванию земельного участка для постановки на кадастровый учет – 8,00 т.р.</vt:lpstr>
      <vt:lpstr>Подраздел  05 03 «Благоустройство» - Расходы по установке беседки – 7,18 т.р.;        - Расходы по установке и передаче детского игрового комплекса – 198,00 т.р.; - Расходы по приобретению пиломатериалов для текущего ремонта – 43,92 т.р.; - Расходы по планированию участка зоны семейного отдыха п. Верхнеолонецкий – 500,00 т.р.; - Расходы по установке тренажеров и малых архитектурных форм на многофункциональной площадке «Территория здоровья» в п. Верхнеолонецкий – 303,17 т.р.; - Расходы по замене покрытия на территории в д. Коткозеро – 608,72 т.р.; - Расходы по освещению территории и установки скамеек и урн д. Коткозеро – 226,63 т.р.; - Расходы по озеленению территории д. Коткозеро – 105,48 т.р.; - Расходы по текущему ремонту пешеходной дорожки на территории д. Коткозеро – 59,17 т.р.; - Расходы по поставке и передачи уличных тренажеров, малых архитектурных форм – 1 196,83 т.р Подраздел 08 01 «Культура»           - Субсидия на выполнение муниципального задания МБУ «КСДК»  - 1259,45 т.р.; - Расходы по приобретению материальных запасов (перчатки х/б) – 0,10 т.р.; - Субсидия на реализацию мероприятий по созданию модельных муниципальных библиотек – 6 500,00 т.р.; - Расходы по замене входных дверей и оконных блоков в здании «Верхнеолонецкой сельской библиотеки» – 360,33 т.р.; - Расходы по замене светильников и электропроводки в рамках текущего ремонта – 121,65 т.р.;           - Субсидия на иные цели (реализация мероприятия по этнокультурному развитию коренных народов РК) – 122,00 т.р.; - Субсидия на иные цели (обеспечение развития и укрепления МТБ ДК) – 674,98 т.р.  Всего расходов – 24 298,44 тыс. руб. </vt:lpstr>
      <vt:lpstr>  Ремонт МБУ « Коткозерский Сельский Дом Культуры» Ремонт ДК (региональная субсидия).  Сумма субсидии   на ремонт кровли составила 6 500,000 руб. По результатам электронного аукциона  в 2021 г. победителем  объявлен - ООО «ТехноКом»  – сумма контракта –   5 939 455руб 03 коп., освободившиеся в ходе аукциона средства были направлены на  строительный контроль за ходом выполнения работ по ремонту кровли – 148 447 руб. 00 коп. и ремонт лестничных пролетов – 412 097 руб.03 коп.   Также из бюджета РК на укрепление МТБ МБУ «КСДК»  были дополнительно выделены 669 000 руб.- на ремонт входной группы ДК. Итого в 2021 г на ремонт МБУ « Коткозерский Сельский Дом культуры» привлечено -7 169 000 руб. </vt:lpstr>
      <vt:lpstr>Ремонт ДК </vt:lpstr>
      <vt:lpstr>Слайд 16</vt:lpstr>
      <vt:lpstr>Инициативное бюджетирование</vt:lpstr>
      <vt:lpstr> «Текущий ремонт автомобильных дорог ул. Зелёная от д. №12 до д. №14а  и ул. Школьная от д. №1 до д. №11  в д. Коткозеро»  Бюджет проекта - 773 464,00 руб.  Из них: Средства бюджета муниципального образования - 116 019,60 руб. безвозмездные поступления от физических лиц (жителей) - 46 407,84 руб. Средства бюджета Республики Карелия - 611 036,56.   В сентябре 2021 года проект успешно реализован.   </vt:lpstr>
      <vt:lpstr>- «Текущий ремонт автомобильных дорог ул. Молодёжная и ул. Лесная в п. Верхнеолонецкий»                                                                                           Бюджет проекта - 997 890,00 руб. Из них: Средства бюджета муниципального образования - 159 662,40 безвозмездные поступления от физических лиц (жителей) - 49 894,50руб. Средства бюджета Республики Карелия - 788 333,10.                              14 октября  2021 года проект успешно реализован. </vt:lpstr>
      <vt:lpstr>на реализацию проекта ТОС п. Верхнеолонецкий  « Текущий ремонт Верхнеолонецкой сельской библиотеки» было выделено из бюджета РК – 431 980 руб.34 коп, вклад жителей 50 000 руб. Общая сумма проекта – 481 980 руб.34 коп</vt:lpstr>
      <vt:lpstr>на реализацию проекта ТОС « Доброта»  «Текущий ремонт помещения для организации досуговой деятельности для детей из малообеспеченных семей д. Коткозеро» было выделено из бюджета РК – 409 585 руб.30 коп, вклад жителей 50 000 руб. Общая сумма проекта – 409 585 руб.30 коп.</vt:lpstr>
      <vt:lpstr>на реализацию проекта ТОС д. Утозеро  « Деревенская завалинка» было выделено из бюджета РК – 211 733 руб.30 коп, вклад жителей 37 364 руб.70 коп. Общая сумма проекта – 249 098 руб.00 коп.</vt:lpstr>
      <vt:lpstr>«Народный бюджет»                                                                                                       Проект №1  « Благоустройство территорий общего пользования для проведения культурно-массовых мероприятий в п. Верхнеолонецкий и д. Коткозеро». Сумма проекта, выделенного  из бюджета РК-  1 500 000 руб.  - «Благоустройство места  семейного отдыха в п. Верхнеолонецкий».  </vt:lpstr>
      <vt:lpstr>  «Благоустройство площади у Дома культуры в д. Коткозеро»</vt:lpstr>
      <vt:lpstr>«Многофункциональная площадка «Территория здоровья»».  Стоимость проекта 1 500 000 руб.</vt:lpstr>
      <vt:lpstr>Слайд 26</vt:lpstr>
      <vt:lpstr>Жилищно-коммунальное хозяйство</vt:lpstr>
      <vt:lpstr>Жилищный фонд</vt:lpstr>
      <vt:lpstr>Жилищный фонд</vt:lpstr>
      <vt:lpstr>Жилищный фонд</vt:lpstr>
      <vt:lpstr>Жилищный фонд</vt:lpstr>
      <vt:lpstr>Водоснабжение и водоотведение.  С 01.06.2019 года МУП Олонецкого района «Расчетно-ресурсный центр» эксплуатирует системы водоснабжения и водоотведения в д. Коткозеро</vt:lpstr>
      <vt:lpstr>Слайд 33</vt:lpstr>
      <vt:lpstr>Общая протяженность   муниципальных дорог</vt:lpstr>
      <vt:lpstr>Уличное освещение</vt:lpstr>
      <vt:lpstr>Благоустройство территории</vt:lpstr>
      <vt:lpstr>Слайд 37</vt:lpstr>
      <vt:lpstr>Слайд 38</vt:lpstr>
      <vt:lpstr>Слайд 39</vt:lpstr>
      <vt:lpstr>Слайд 40</vt:lpstr>
      <vt:lpstr>Лауреат Олонецкого района в 2021 </vt:lpstr>
      <vt:lpstr>Слайд 42</vt:lpstr>
      <vt:lpstr>Приоритетные задачи на 2022 год.</vt:lpstr>
      <vt:lpstr>Слайд 44</vt:lpstr>
      <vt:lpstr>Слайд 45</vt:lpstr>
      <vt:lpstr>Слайд 46</vt:lpstr>
      <vt:lpstr>        Спасибо за внимание!!!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</dc:title>
  <dc:creator>User</dc:creator>
  <cp:lastModifiedBy>Пользователь</cp:lastModifiedBy>
  <cp:revision>523</cp:revision>
  <dcterms:created xsi:type="dcterms:W3CDTF">2016-03-08T15:18:27Z</dcterms:created>
  <dcterms:modified xsi:type="dcterms:W3CDTF">2022-03-03T06:13:17Z</dcterms:modified>
</cp:coreProperties>
</file>